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1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sef Novák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–Josef Novák</a:t>
            </a:r>
          </a:p>
        </p:txBody>
      </p:sp>
      <p:sp>
        <p:nvSpPr>
          <p:cNvPr id="94" name="„Sem napište citát.“"/>
          <p:cNvSpPr txBox="1"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„Sem napište citát.“ </a:t>
            </a:r>
          </a:p>
        </p:txBody>
      </p:sp>
      <p:sp>
        <p:nvSpPr>
          <p:cNvPr id="9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rázek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ázek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 názvu"/>
          <p:cNvSpPr txBox="1"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2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názvu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3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rázek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 názvu"/>
          <p:cNvSpPr txBox="1"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 názvu</a:t>
            </a:r>
          </a:p>
        </p:txBody>
      </p:sp>
      <p:sp>
        <p:nvSpPr>
          <p:cNvPr id="40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4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7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rázek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rázek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Obrázek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Obrázek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rytepribehy.cz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rytepribehy.cz" TargetMode="External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rytepribehy.cz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hyperlink" Target="http://www.skrytepribehy.cz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mailto:honza@tripeduca.com" TargetMode="Externa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rytepribehy.cz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Obdélník"/>
          <p:cNvSpPr/>
          <p:nvPr/>
        </p:nvSpPr>
        <p:spPr>
          <a:xfrm>
            <a:off x="-50205" y="-199"/>
            <a:ext cx="24484410" cy="13716398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0" name="praha_021_hvezda_bila_hora_cover_160dpi.png" descr="praha_021_hvezda_bila_hora_cover_16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949" y="2821384"/>
            <a:ext cx="9525001" cy="952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raha_022_petrin_stavba_rozhledny_cover_160dpi.png" descr="praha_022_petrin_stavba_rozhledny_cover_160dp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0152" y="2821384"/>
            <a:ext cx="9525001" cy="952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skrytepribehy.cz"/>
          <p:cNvSpPr/>
          <p:nvPr/>
        </p:nvSpPr>
        <p:spPr>
          <a:xfrm>
            <a:off x="-50800" y="11781631"/>
            <a:ext cx="24485599" cy="1985566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www.skrytepribehy.cz</a:t>
            </a:r>
          </a:p>
        </p:txBody>
      </p:sp>
      <p:sp>
        <p:nvSpPr>
          <p:cNvPr id="123" name="Obdélník"/>
          <p:cNvSpPr/>
          <p:nvPr/>
        </p:nvSpPr>
        <p:spPr>
          <a:xfrm>
            <a:off x="-50800" y="401439"/>
            <a:ext cx="24485600" cy="2984699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4" name="logo_sp.png" descr="logo_s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719" y="1245379"/>
            <a:ext cx="8366562" cy="1296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terezin_001_cover_320dpi.png" descr="terezin_001_cover_320dp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087" y="3400604"/>
            <a:ext cx="8366562" cy="8366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Obdélník"/>
          <p:cNvSpPr/>
          <p:nvPr/>
        </p:nvSpPr>
        <p:spPr>
          <a:xfrm>
            <a:off x="-50205" y="-199"/>
            <a:ext cx="24484410" cy="13716398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9" name="Obdélník"/>
          <p:cNvSpPr/>
          <p:nvPr/>
        </p:nvSpPr>
        <p:spPr>
          <a:xfrm>
            <a:off x="-50800" y="401439"/>
            <a:ext cx="24485600" cy="2984699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60" name="logo_sp.png" descr="logo_s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524" y="12007907"/>
            <a:ext cx="3856951" cy="59782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ext"/>
          <p:cNvSpPr txBox="1"/>
          <p:nvPr/>
        </p:nvSpPr>
        <p:spPr>
          <a:xfrm>
            <a:off x="12081923" y="2846122"/>
            <a:ext cx="22015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  <a:hlinkClick r:id="rId3"/>
              </a:defRPr>
            </a:lvl1pPr>
          </a:lstStyle>
          <a:p>
            <a:r>
              <a:rPr>
                <a:hlinkClick r:id="rId3"/>
              </a:rPr>
              <a:t> </a:t>
            </a:r>
          </a:p>
        </p:txBody>
      </p:sp>
      <p:sp>
        <p:nvSpPr>
          <p:cNvPr id="262" name="TRASY V KRAJI VYSOČINA"/>
          <p:cNvSpPr txBox="1"/>
          <p:nvPr/>
        </p:nvSpPr>
        <p:spPr>
          <a:xfrm>
            <a:off x="7976964" y="1461988"/>
            <a:ext cx="843007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TRASY V KRAJI VYSOČINA</a:t>
            </a:r>
          </a:p>
        </p:txBody>
      </p:sp>
      <p:pic>
        <p:nvPicPr>
          <p:cNvPr id="263" name="ledec_nad_sazavou_001_cover_240dpi.png" descr="ledec_nad_sazavou_001_cover_24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637" y="2604343"/>
            <a:ext cx="8507314" cy="8507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vetla_nad_sazavou_001_cover_240dpi.png" descr="svetla_nad_sazavou_001_cover_240dp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6323" y="2604343"/>
            <a:ext cx="8507314" cy="8507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ZELENÁ PŘÍŠERA…"/>
          <p:cNvGrpSpPr/>
          <p:nvPr/>
        </p:nvGrpSpPr>
        <p:grpSpPr>
          <a:xfrm>
            <a:off x="7220743" y="4484794"/>
            <a:ext cx="6132145" cy="2014142"/>
            <a:chOff x="0" y="0"/>
            <a:chExt cx="6132143" cy="2014140"/>
          </a:xfrm>
        </p:grpSpPr>
        <p:sp>
          <p:nvSpPr>
            <p:cNvPr id="266" name="ZELENÁ PŘÍŠERA…"/>
            <p:cNvSpPr/>
            <p:nvPr/>
          </p:nvSpPr>
          <p:spPr>
            <a:xfrm>
              <a:off x="69850" y="69850"/>
              <a:ext cx="5992444" cy="1874441"/>
            </a:xfrm>
            <a:prstGeom prst="roundRect">
              <a:avLst>
                <a:gd name="adj" fmla="val 7608"/>
              </a:avLst>
            </a:prstGeom>
            <a:solidFill>
              <a:schemeClr val="accent4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ZELENÁ PŘÍŠERA  </a:t>
              </a:r>
            </a:p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1927 | Vilémovice - Ledeč</a:t>
              </a:r>
            </a:p>
          </p:txBody>
        </p:sp>
        <p:pic>
          <p:nvPicPr>
            <p:cNvPr id="265" name="ZELENÁ PŘÍŠERA… ZELENÁ PŘÍŠERA  &#10;1927 | Vilémovice - Ledeč" descr="ZELENÁ PŘÍŠERA… ZELENÁ PŘÍŠERA  1927 | Vilémovice - Ledeč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6132144" cy="2014141"/>
            </a:xfrm>
            <a:prstGeom prst="rect">
              <a:avLst/>
            </a:prstGeom>
            <a:effectLst/>
          </p:spPr>
        </p:pic>
      </p:grpSp>
      <p:grpSp>
        <p:nvGrpSpPr>
          <p:cNvPr id="270" name="BÍLÁ SMRT…"/>
          <p:cNvGrpSpPr/>
          <p:nvPr/>
        </p:nvGrpSpPr>
        <p:grpSpPr>
          <a:xfrm>
            <a:off x="11151195" y="8658142"/>
            <a:ext cx="8170693" cy="2014141"/>
            <a:chOff x="0" y="0"/>
            <a:chExt cx="8170691" cy="2014140"/>
          </a:xfrm>
        </p:grpSpPr>
        <p:sp>
          <p:nvSpPr>
            <p:cNvPr id="269" name="BÍLÁ SMRT…"/>
            <p:cNvSpPr/>
            <p:nvPr/>
          </p:nvSpPr>
          <p:spPr>
            <a:xfrm>
              <a:off x="69850" y="69850"/>
              <a:ext cx="8030992" cy="1874441"/>
            </a:xfrm>
            <a:prstGeom prst="roundRect">
              <a:avLst>
                <a:gd name="adj" fmla="val 7608"/>
              </a:avLst>
            </a:prstGeom>
            <a:solidFill>
              <a:schemeClr val="accent4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BÍLÁ SMRT </a:t>
              </a:r>
            </a:p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1929 | Světlá nad Sázavou, Stvořidla</a:t>
              </a:r>
            </a:p>
          </p:txBody>
        </p:sp>
        <p:pic>
          <p:nvPicPr>
            <p:cNvPr id="268" name="BÍLÁ SMRT… BÍLÁ SMRT &#10;1929 | Světlá nad Sázavou, Stvořidla" descr="BÍLÁ SMRT… BÍLÁ SMRT 1929 | Světlá nad Sázavou, Stvořidla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8170692" cy="201414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Obdélník"/>
          <p:cNvSpPr/>
          <p:nvPr/>
        </p:nvSpPr>
        <p:spPr>
          <a:xfrm>
            <a:off x="-50205" y="-199"/>
            <a:ext cx="24484410" cy="13716398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3" name="Obdélník"/>
          <p:cNvSpPr/>
          <p:nvPr/>
        </p:nvSpPr>
        <p:spPr>
          <a:xfrm>
            <a:off x="-50800" y="401439"/>
            <a:ext cx="24485600" cy="2984699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74" name="logo_sp.png" descr="logo_s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524" y="12007907"/>
            <a:ext cx="3856951" cy="597828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Text"/>
          <p:cNvSpPr txBox="1"/>
          <p:nvPr/>
        </p:nvSpPr>
        <p:spPr>
          <a:xfrm>
            <a:off x="12081923" y="2846122"/>
            <a:ext cx="22015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  <a:hlinkClick r:id="rId3"/>
              </a:defRPr>
            </a:lvl1pPr>
          </a:lstStyle>
          <a:p>
            <a:r>
              <a:rPr>
                <a:hlinkClick r:id="rId3"/>
              </a:rPr>
              <a:t> </a:t>
            </a:r>
          </a:p>
        </p:txBody>
      </p:sp>
      <p:sp>
        <p:nvSpPr>
          <p:cNvPr id="276" name="TRASY V KRAJI VYSOČINA"/>
          <p:cNvSpPr txBox="1"/>
          <p:nvPr/>
        </p:nvSpPr>
        <p:spPr>
          <a:xfrm>
            <a:off x="7976964" y="1461988"/>
            <a:ext cx="843007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TRASY V KRAJI VYSOČINA</a:t>
            </a:r>
          </a:p>
        </p:txBody>
      </p:sp>
      <p:pic>
        <p:nvPicPr>
          <p:cNvPr id="277" name="tasice_001_cover_240dpi.png" descr="tasice_001_cover_24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637" y="2604343"/>
            <a:ext cx="8507314" cy="8507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" name="GESTAPO VE SKLÁRNĚ…"/>
          <p:cNvGrpSpPr/>
          <p:nvPr/>
        </p:nvGrpSpPr>
        <p:grpSpPr>
          <a:xfrm>
            <a:off x="7220743" y="4484794"/>
            <a:ext cx="6132145" cy="2014142"/>
            <a:chOff x="0" y="0"/>
            <a:chExt cx="6132143" cy="2014140"/>
          </a:xfrm>
        </p:grpSpPr>
        <p:sp>
          <p:nvSpPr>
            <p:cNvPr id="279" name="GESTAPO VE SKLÁRNĚ…"/>
            <p:cNvSpPr/>
            <p:nvPr/>
          </p:nvSpPr>
          <p:spPr>
            <a:xfrm>
              <a:off x="69850" y="69850"/>
              <a:ext cx="5992444" cy="1874441"/>
            </a:xfrm>
            <a:prstGeom prst="roundRect">
              <a:avLst>
                <a:gd name="adj" fmla="val 7608"/>
              </a:avLst>
            </a:prstGeom>
            <a:solidFill>
              <a:schemeClr val="accent4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GESTAPO VE SKLÁRNĚ  </a:t>
              </a:r>
            </a:p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1941 | Tasice</a:t>
              </a:r>
            </a:p>
          </p:txBody>
        </p:sp>
        <p:pic>
          <p:nvPicPr>
            <p:cNvPr id="278" name="GESTAPO VE SKLÁRNĚ… GESTAPO VE SKLÁRNĚ  &#10;1941 | Tasice" descr="GESTAPO VE SKLÁRNĚ… GESTAPO VE SKLÁRNĚ  1941 | Tasic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132144" cy="2014141"/>
            </a:xfrm>
            <a:prstGeom prst="rect">
              <a:avLst/>
            </a:prstGeom>
            <a:effectLst/>
          </p:spPr>
        </p:pic>
      </p:grpSp>
      <p:pic>
        <p:nvPicPr>
          <p:cNvPr id="281" name="nove_mesto_na_morave_001_cover_240dpi.png" descr="nove_mesto_na_morave_001_cover_240dp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6323" y="2604343"/>
            <a:ext cx="8507314" cy="8507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" name="NĚMCOVA ŠIFRA…"/>
          <p:cNvGrpSpPr/>
          <p:nvPr/>
        </p:nvGrpSpPr>
        <p:grpSpPr>
          <a:xfrm>
            <a:off x="10751343" y="6999394"/>
            <a:ext cx="6744622" cy="2014142"/>
            <a:chOff x="0" y="0"/>
            <a:chExt cx="6744620" cy="2014140"/>
          </a:xfrm>
        </p:grpSpPr>
        <p:sp>
          <p:nvSpPr>
            <p:cNvPr id="283" name="NĚMCOVA ŠIFRA…"/>
            <p:cNvSpPr/>
            <p:nvPr/>
          </p:nvSpPr>
          <p:spPr>
            <a:xfrm>
              <a:off x="69850" y="69850"/>
              <a:ext cx="6604921" cy="1874441"/>
            </a:xfrm>
            <a:prstGeom prst="roundRect">
              <a:avLst>
                <a:gd name="adj" fmla="val 7608"/>
              </a:avLst>
            </a:prstGeom>
            <a:solidFill>
              <a:schemeClr val="accent4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NĚMCOVA ŠIFRA  </a:t>
              </a:r>
            </a:p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1930 | Nové Město na Moravě</a:t>
              </a:r>
            </a:p>
          </p:txBody>
        </p:sp>
        <p:pic>
          <p:nvPicPr>
            <p:cNvPr id="282" name="NĚMCOVA ŠIFRA… NĚMCOVA ŠIFRA  &#10;1930 | Nové Město na Moravě" descr="NĚMCOVA ŠIFRA… NĚMCOVA ŠIFRA  1930 | Nové Město na Moravě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6744621" cy="201414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Obdélník"/>
          <p:cNvSpPr/>
          <p:nvPr/>
        </p:nvSpPr>
        <p:spPr>
          <a:xfrm>
            <a:off x="-50205" y="-199"/>
            <a:ext cx="24484410" cy="13716398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7" name="Obdélník"/>
          <p:cNvSpPr/>
          <p:nvPr/>
        </p:nvSpPr>
        <p:spPr>
          <a:xfrm>
            <a:off x="-50800" y="401439"/>
            <a:ext cx="24485600" cy="2984699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88" name="logo_sp.png" descr="logo_s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524" y="12007907"/>
            <a:ext cx="3856951" cy="597828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Text"/>
          <p:cNvSpPr txBox="1"/>
          <p:nvPr/>
        </p:nvSpPr>
        <p:spPr>
          <a:xfrm>
            <a:off x="12081923" y="2846122"/>
            <a:ext cx="22015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  <a:hlinkClick r:id="rId3"/>
              </a:defRPr>
            </a:lvl1pPr>
          </a:lstStyle>
          <a:p>
            <a:r>
              <a:rPr>
                <a:hlinkClick r:id="rId3"/>
              </a:rPr>
              <a:t> </a:t>
            </a:r>
          </a:p>
        </p:txBody>
      </p:sp>
      <p:sp>
        <p:nvSpPr>
          <p:cNvPr id="290" name="TRASY V KRAJI VYSOČINA"/>
          <p:cNvSpPr txBox="1"/>
          <p:nvPr/>
        </p:nvSpPr>
        <p:spPr>
          <a:xfrm>
            <a:off x="7976964" y="1461988"/>
            <a:ext cx="843007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TRASY V KRAJI VYSOČINA</a:t>
            </a:r>
          </a:p>
        </p:txBody>
      </p:sp>
      <p:pic>
        <p:nvPicPr>
          <p:cNvPr id="291" name="trest_001_cover_240dpi.png" descr="trest_001_cover_24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637" y="2604343"/>
            <a:ext cx="8507314" cy="8507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" name="KAFKA NA PRÁZDNINÁCH…"/>
          <p:cNvGrpSpPr/>
          <p:nvPr/>
        </p:nvGrpSpPr>
        <p:grpSpPr>
          <a:xfrm>
            <a:off x="7220743" y="4484794"/>
            <a:ext cx="7594331" cy="2014142"/>
            <a:chOff x="0" y="0"/>
            <a:chExt cx="7594330" cy="2014140"/>
          </a:xfrm>
        </p:grpSpPr>
        <p:sp>
          <p:nvSpPr>
            <p:cNvPr id="293" name="KAFKA NA PRÁZDNINÁCH…"/>
            <p:cNvSpPr/>
            <p:nvPr/>
          </p:nvSpPr>
          <p:spPr>
            <a:xfrm>
              <a:off x="69850" y="69850"/>
              <a:ext cx="7454631" cy="1874441"/>
            </a:xfrm>
            <a:prstGeom prst="roundRect">
              <a:avLst>
                <a:gd name="adj" fmla="val 7608"/>
              </a:avLst>
            </a:prstGeom>
            <a:solidFill>
              <a:schemeClr val="accent4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KAFKA NA PRÁZDNINÁCH  </a:t>
              </a:r>
            </a:p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1893 | Třešť</a:t>
              </a:r>
            </a:p>
          </p:txBody>
        </p:sp>
        <p:pic>
          <p:nvPicPr>
            <p:cNvPr id="292" name="KAFKA NA PRÁZDNINÁCH… KAFKA NA PRÁZDNINÁCH  &#10;1893 | Třešť" descr="KAFKA NA PRÁZDNINÁCH… KAFKA NA PRÁZDNINÁCH  1893 | Třešť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594331" cy="2014141"/>
            </a:xfrm>
            <a:prstGeom prst="rect">
              <a:avLst/>
            </a:prstGeom>
            <a:effectLst/>
          </p:spPr>
        </p:pic>
      </p:grpSp>
      <p:sp>
        <p:nvSpPr>
          <p:cNvPr id="295" name="Obdélník"/>
          <p:cNvSpPr/>
          <p:nvPr/>
        </p:nvSpPr>
        <p:spPr>
          <a:xfrm>
            <a:off x="16005373" y="2604343"/>
            <a:ext cx="8430072" cy="8507314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381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6" name="?"/>
          <p:cNvSpPr/>
          <p:nvPr/>
        </p:nvSpPr>
        <p:spPr>
          <a:xfrm>
            <a:off x="10414793" y="7667442"/>
            <a:ext cx="7454631" cy="1874442"/>
          </a:xfrm>
          <a:prstGeom prst="roundRect">
            <a:avLst>
              <a:gd name="adj" fmla="val 7608"/>
            </a:avLst>
          </a:prstGeom>
          <a:solidFill>
            <a:schemeClr val="accent6">
              <a:lumOff val="-21524"/>
            </a:schemeClr>
          </a:solidFill>
          <a:ln w="50800">
            <a:solidFill>
              <a:srgbClr val="FFFFFF"/>
            </a:solidFill>
            <a:prstDash val="sysDot"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?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Obdélník"/>
          <p:cNvSpPr/>
          <p:nvPr/>
        </p:nvSpPr>
        <p:spPr>
          <a:xfrm>
            <a:off x="-35156" y="-35156"/>
            <a:ext cx="4899026" cy="13786313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9" name="PŘÍZNIVÁ KONSTELACE"/>
          <p:cNvSpPr/>
          <p:nvPr/>
        </p:nvSpPr>
        <p:spPr>
          <a:xfrm>
            <a:off x="899188" y="2786947"/>
            <a:ext cx="6037264" cy="2706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8" y="0"/>
                </a:moveTo>
                <a:cubicBezTo>
                  <a:pt x="805" y="0"/>
                  <a:pt x="0" y="1795"/>
                  <a:pt x="0" y="4010"/>
                </a:cubicBezTo>
                <a:lnTo>
                  <a:pt x="0" y="10037"/>
                </a:lnTo>
                <a:cubicBezTo>
                  <a:pt x="0" y="12251"/>
                  <a:pt x="805" y="14046"/>
                  <a:pt x="1798" y="14046"/>
                </a:cubicBezTo>
                <a:lnTo>
                  <a:pt x="12789" y="14046"/>
                </a:lnTo>
                <a:lnTo>
                  <a:pt x="13918" y="21600"/>
                </a:lnTo>
                <a:lnTo>
                  <a:pt x="15046" y="14046"/>
                </a:lnTo>
                <a:lnTo>
                  <a:pt x="19802" y="14046"/>
                </a:lnTo>
                <a:cubicBezTo>
                  <a:pt x="20795" y="14046"/>
                  <a:pt x="21600" y="12251"/>
                  <a:pt x="21600" y="10037"/>
                </a:cubicBezTo>
                <a:lnTo>
                  <a:pt x="21600" y="4010"/>
                </a:lnTo>
                <a:cubicBezTo>
                  <a:pt x="21600" y="1795"/>
                  <a:pt x="20795" y="0"/>
                  <a:pt x="19802" y="0"/>
                </a:cubicBezTo>
                <a:lnTo>
                  <a:pt x="1798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PŘÍZNIVÁ KONSTELACE</a:t>
            </a:r>
          </a:p>
        </p:txBody>
      </p:sp>
      <p:pic>
        <p:nvPicPr>
          <p:cNvPr id="300" name="logo_sp.png" descr="logo_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29" y="860263"/>
            <a:ext cx="3244655" cy="502923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Čára"/>
          <p:cNvSpPr/>
          <p:nvPr/>
        </p:nvSpPr>
        <p:spPr>
          <a:xfrm>
            <a:off x="-13296" y="1993610"/>
            <a:ext cx="24410592" cy="1"/>
          </a:xfrm>
          <a:prstGeom prst="line">
            <a:avLst/>
          </a:prstGeom>
          <a:ln w="76200" cap="rnd">
            <a:solidFill>
              <a:srgbClr val="DCDEE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302" name="hermanice_001_kepler_cam_240dpi.png" descr="hermanice_001_kepler_cam_24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4926" y="5605313"/>
            <a:ext cx="9789617" cy="9789618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FORMY PARTNERSTVÍ - PROMO"/>
          <p:cNvSpPr txBox="1"/>
          <p:nvPr/>
        </p:nvSpPr>
        <p:spPr>
          <a:xfrm>
            <a:off x="8215560" y="679924"/>
            <a:ext cx="996951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1">
                <a:solidFill>
                  <a:srgbClr val="D354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FORMY PARTNERSTVÍ - PROMO</a:t>
            </a:r>
          </a:p>
        </p:txBody>
      </p:sp>
      <p:sp>
        <p:nvSpPr>
          <p:cNvPr id="304" name="Leták ke konkrétní trase (DL)…"/>
          <p:cNvSpPr txBox="1"/>
          <p:nvPr/>
        </p:nvSpPr>
        <p:spPr>
          <a:xfrm>
            <a:off x="8173353" y="2267425"/>
            <a:ext cx="11431726" cy="991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854807" indent="-854807" algn="l">
              <a:lnSpc>
                <a:spcPct val="200000"/>
              </a:lnSpc>
              <a:buSzPct val="100000"/>
              <a:buAutoNum type="arabicPeriod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Leták ke konkrétní trase (DL)</a:t>
            </a:r>
          </a:p>
          <a:p>
            <a:pPr marL="854807" indent="-854807" algn="l">
              <a:lnSpc>
                <a:spcPct val="200000"/>
              </a:lnSpc>
              <a:buSzPct val="100000"/>
              <a:buAutoNum type="arabicPeriod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Plakát A3 k trase</a:t>
            </a:r>
          </a:p>
          <a:p>
            <a:pPr marL="854807" indent="-854807" algn="l">
              <a:lnSpc>
                <a:spcPct val="200000"/>
              </a:lnSpc>
              <a:buSzPct val="100000"/>
              <a:buAutoNum type="arabicPeriod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Pohled jako suvenýr / odměna</a:t>
            </a:r>
          </a:p>
          <a:p>
            <a:pPr marL="854807" indent="-854807" algn="l">
              <a:lnSpc>
                <a:spcPct val="200000"/>
              </a:lnSpc>
              <a:buSzPct val="100000"/>
              <a:buAutoNum type="arabicPeriod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Turistická vizitka</a:t>
            </a:r>
          </a:p>
          <a:p>
            <a:pPr algn="l">
              <a:lnSpc>
                <a:spcPct val="15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Obdélník"/>
          <p:cNvSpPr/>
          <p:nvPr/>
        </p:nvSpPr>
        <p:spPr>
          <a:xfrm>
            <a:off x="-35156" y="-35156"/>
            <a:ext cx="4899026" cy="13786313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" name="SPOLUJÍZDA"/>
          <p:cNvSpPr/>
          <p:nvPr/>
        </p:nvSpPr>
        <p:spPr>
          <a:xfrm>
            <a:off x="899188" y="3167947"/>
            <a:ext cx="6037264" cy="2706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8" y="0"/>
                </a:moveTo>
                <a:cubicBezTo>
                  <a:pt x="805" y="0"/>
                  <a:pt x="0" y="1795"/>
                  <a:pt x="0" y="4010"/>
                </a:cubicBezTo>
                <a:lnTo>
                  <a:pt x="0" y="10037"/>
                </a:lnTo>
                <a:cubicBezTo>
                  <a:pt x="0" y="12251"/>
                  <a:pt x="805" y="14046"/>
                  <a:pt x="1798" y="14046"/>
                </a:cubicBezTo>
                <a:lnTo>
                  <a:pt x="12789" y="14046"/>
                </a:lnTo>
                <a:lnTo>
                  <a:pt x="13918" y="21600"/>
                </a:lnTo>
                <a:lnTo>
                  <a:pt x="15046" y="14046"/>
                </a:lnTo>
                <a:lnTo>
                  <a:pt x="19802" y="14046"/>
                </a:lnTo>
                <a:cubicBezTo>
                  <a:pt x="20795" y="14046"/>
                  <a:pt x="21600" y="12251"/>
                  <a:pt x="21600" y="10037"/>
                </a:cubicBezTo>
                <a:lnTo>
                  <a:pt x="21600" y="4010"/>
                </a:lnTo>
                <a:cubicBezTo>
                  <a:pt x="21600" y="1795"/>
                  <a:pt x="20795" y="0"/>
                  <a:pt x="19802" y="0"/>
                </a:cubicBezTo>
                <a:lnTo>
                  <a:pt x="1798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SPOLUJÍZDA</a:t>
            </a:r>
          </a:p>
        </p:txBody>
      </p:sp>
      <p:pic>
        <p:nvPicPr>
          <p:cNvPr id="308" name="logo_sp.png" descr="logo_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29" y="860263"/>
            <a:ext cx="3244655" cy="502923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Čára"/>
          <p:cNvSpPr/>
          <p:nvPr/>
        </p:nvSpPr>
        <p:spPr>
          <a:xfrm>
            <a:off x="-13296" y="1993610"/>
            <a:ext cx="24410592" cy="1"/>
          </a:xfrm>
          <a:prstGeom prst="line">
            <a:avLst/>
          </a:prstGeom>
          <a:ln w="76200" cap="rnd">
            <a:solidFill>
              <a:srgbClr val="DCDEE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10" name="SPOLEČNÝ PRODUKT"/>
          <p:cNvSpPr txBox="1"/>
          <p:nvPr/>
        </p:nvSpPr>
        <p:spPr>
          <a:xfrm>
            <a:off x="8215560" y="679924"/>
            <a:ext cx="692349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1">
                <a:solidFill>
                  <a:srgbClr val="D354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SPOLEČNÝ PRODUKT</a:t>
            </a:r>
          </a:p>
        </p:txBody>
      </p:sp>
      <p:sp>
        <p:nvSpPr>
          <p:cNvPr id="311" name="Prázdninový deník - zápisník na cesty"/>
          <p:cNvSpPr txBox="1"/>
          <p:nvPr/>
        </p:nvSpPr>
        <p:spPr>
          <a:xfrm>
            <a:off x="7970153" y="2443696"/>
            <a:ext cx="13638027" cy="2047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10576" indent="-610576" algn="l">
              <a:lnSpc>
                <a:spcPct val="150000"/>
              </a:lnSpc>
              <a:buSzPct val="75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32692" indent="-732692" algn="l">
              <a:lnSpc>
                <a:spcPct val="200000"/>
              </a:lnSpc>
              <a:buSzPct val="75000"/>
              <a:buChar char="•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Prázdninový deník - zápisník na cesty</a:t>
            </a:r>
          </a:p>
        </p:txBody>
      </p:sp>
      <p:pic>
        <p:nvPicPr>
          <p:cNvPr id="312" name="jablonec_nad_nisou_001_cam_320dpi (2).png" descr="jablonec_nad_nisou_001_cam_320dpi (2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2" y="6531235"/>
            <a:ext cx="8537316" cy="8537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indenik03.jpg" descr="pindenik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200" y="5391353"/>
            <a:ext cx="8537315" cy="6033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Obdélník"/>
          <p:cNvSpPr/>
          <p:nvPr/>
        </p:nvSpPr>
        <p:spPr>
          <a:xfrm>
            <a:off x="-35156" y="-35156"/>
            <a:ext cx="4899026" cy="13786313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6" name="SPOLUJÍZDA"/>
          <p:cNvSpPr/>
          <p:nvPr/>
        </p:nvSpPr>
        <p:spPr>
          <a:xfrm>
            <a:off x="899188" y="3167947"/>
            <a:ext cx="6037264" cy="2706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8" y="0"/>
                </a:moveTo>
                <a:cubicBezTo>
                  <a:pt x="805" y="0"/>
                  <a:pt x="0" y="1795"/>
                  <a:pt x="0" y="4010"/>
                </a:cubicBezTo>
                <a:lnTo>
                  <a:pt x="0" y="10037"/>
                </a:lnTo>
                <a:cubicBezTo>
                  <a:pt x="0" y="12251"/>
                  <a:pt x="805" y="14046"/>
                  <a:pt x="1798" y="14046"/>
                </a:cubicBezTo>
                <a:lnTo>
                  <a:pt x="12789" y="14046"/>
                </a:lnTo>
                <a:lnTo>
                  <a:pt x="13918" y="21600"/>
                </a:lnTo>
                <a:lnTo>
                  <a:pt x="15046" y="14046"/>
                </a:lnTo>
                <a:lnTo>
                  <a:pt x="19802" y="14046"/>
                </a:lnTo>
                <a:cubicBezTo>
                  <a:pt x="20795" y="14046"/>
                  <a:pt x="21600" y="12251"/>
                  <a:pt x="21600" y="10037"/>
                </a:cubicBezTo>
                <a:lnTo>
                  <a:pt x="21600" y="4010"/>
                </a:lnTo>
                <a:cubicBezTo>
                  <a:pt x="21600" y="1795"/>
                  <a:pt x="20795" y="0"/>
                  <a:pt x="19802" y="0"/>
                </a:cubicBezTo>
                <a:lnTo>
                  <a:pt x="1798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SPOLUJÍZDA</a:t>
            </a:r>
          </a:p>
        </p:txBody>
      </p:sp>
      <p:pic>
        <p:nvPicPr>
          <p:cNvPr id="317" name="logo_sp.png" descr="logo_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29" y="860263"/>
            <a:ext cx="3244655" cy="502923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Čára"/>
          <p:cNvSpPr/>
          <p:nvPr/>
        </p:nvSpPr>
        <p:spPr>
          <a:xfrm>
            <a:off x="-13296" y="1993610"/>
            <a:ext cx="24410592" cy="1"/>
          </a:xfrm>
          <a:prstGeom prst="line">
            <a:avLst/>
          </a:prstGeom>
          <a:ln w="76200" cap="rnd">
            <a:solidFill>
              <a:srgbClr val="DCDEE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19" name="SPOLEČNÝ PRODUKT"/>
          <p:cNvSpPr txBox="1"/>
          <p:nvPr/>
        </p:nvSpPr>
        <p:spPr>
          <a:xfrm>
            <a:off x="8215560" y="679924"/>
            <a:ext cx="692349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1">
                <a:solidFill>
                  <a:srgbClr val="D354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SPOLEČNÝ PRODUKT</a:t>
            </a:r>
          </a:p>
        </p:txBody>
      </p:sp>
      <p:sp>
        <p:nvSpPr>
          <p:cNvPr id="320" name="Prázdninový deník - zápisník na cesty…"/>
          <p:cNvSpPr txBox="1"/>
          <p:nvPr/>
        </p:nvSpPr>
        <p:spPr>
          <a:xfrm>
            <a:off x="8376553" y="2189461"/>
            <a:ext cx="13849735" cy="8958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10576" indent="-610576" algn="l">
              <a:lnSpc>
                <a:spcPct val="150000"/>
              </a:lnSpc>
              <a:buSzPct val="75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32692" indent="-732692" algn="l">
              <a:lnSpc>
                <a:spcPct val="200000"/>
              </a:lnSpc>
              <a:buSzPct val="75000"/>
              <a:buChar char="•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Prázdninový deník - zápisník na cesty</a:t>
            </a:r>
          </a:p>
          <a:p>
            <a:pPr marL="732692" indent="-732692" algn="l">
              <a:lnSpc>
                <a:spcPct val="200000"/>
              </a:lnSpc>
              <a:buSzPct val="75000"/>
              <a:buChar char="•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Inspirace, co dělat</a:t>
            </a:r>
          </a:p>
          <a:p>
            <a:pPr marL="732692" indent="-732692" algn="l">
              <a:lnSpc>
                <a:spcPct val="200000"/>
              </a:lnSpc>
              <a:buSzPct val="75000"/>
              <a:buChar char="•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Okénka, hříčky (regionální témata)</a:t>
            </a:r>
          </a:p>
          <a:p>
            <a:pPr marL="732692" indent="-732692" algn="l">
              <a:lnSpc>
                <a:spcPct val="200000"/>
              </a:lnSpc>
              <a:buSzPct val="75000"/>
              <a:buChar char="•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Šifra, kde klíč = aktivita v regionu</a:t>
            </a:r>
          </a:p>
          <a:p>
            <a:pPr marL="732692" indent="-732692" algn="l">
              <a:lnSpc>
                <a:spcPct val="200000"/>
              </a:lnSpc>
              <a:buSzPct val="75000"/>
              <a:buChar char="•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Odměna (např. Sada pohledů)</a:t>
            </a:r>
          </a:p>
        </p:txBody>
      </p:sp>
      <p:pic>
        <p:nvPicPr>
          <p:cNvPr id="321" name="jablonec_nad_nisou_001_cam_320dpi (2).png" descr="jablonec_nad_nisou_001_cam_320dpi (2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2" y="6531235"/>
            <a:ext cx="8537316" cy="8537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Obdélník"/>
          <p:cNvSpPr/>
          <p:nvPr/>
        </p:nvSpPr>
        <p:spPr>
          <a:xfrm>
            <a:off x="-50205" y="-199"/>
            <a:ext cx="24484410" cy="13716398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24" name="17_Brandýs-nad-Labem-001_Stará-Boleslav_Sv-Václav.jpg" descr="17_Brandýs-nad-Labem-001_Stará-Boleslav_Sv-Václa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604" y="3369468"/>
            <a:ext cx="8510986" cy="8510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raha_003_petrin_jezulatko_cover_240dpi.png" descr="praha_003_petrin_jezulatko_cover_240dp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994" y="3369468"/>
            <a:ext cx="8510985" cy="8510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raha_002_nove_mesto_einstein_cover_240dpi.png" descr="praha_002_nove_mesto_einstein_cover_24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507" y="3369468"/>
            <a:ext cx="8510986" cy="851098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Tripeduca s.r.o. | info@tripeduca.com | Oblouková 766/16, Praha 10"/>
          <p:cNvSpPr/>
          <p:nvPr/>
        </p:nvSpPr>
        <p:spPr>
          <a:xfrm>
            <a:off x="-50800" y="10930334"/>
            <a:ext cx="24485599" cy="2709863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Tripeduca s.r.o. | </a:t>
            </a:r>
            <a:r>
              <a:rPr>
                <a:hlinkClick r:id="rId5"/>
              </a:rPr>
              <a:t>info@tripeduca.com</a:t>
            </a:r>
            <a:r>
              <a:t> | Oblouková 766/16, Praha 10</a:t>
            </a:r>
          </a:p>
        </p:txBody>
      </p:sp>
      <p:sp>
        <p:nvSpPr>
          <p:cNvPr id="328" name="Obdélník"/>
          <p:cNvSpPr/>
          <p:nvPr/>
        </p:nvSpPr>
        <p:spPr>
          <a:xfrm>
            <a:off x="-50800" y="401439"/>
            <a:ext cx="24485600" cy="2984699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29" name="logo_sp.png" descr="logo_s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928" y="1418547"/>
            <a:ext cx="6132144" cy="950483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www.skrytepribehy.cz"/>
          <p:cNvSpPr txBox="1"/>
          <p:nvPr/>
        </p:nvSpPr>
        <p:spPr>
          <a:xfrm>
            <a:off x="9105732" y="9145322"/>
            <a:ext cx="617253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  <a:hlinkClick r:id="rId7"/>
              </a:defRPr>
            </a:lvl1pPr>
          </a:lstStyle>
          <a:p>
            <a:r>
              <a:rPr>
                <a:hlinkClick r:id="rId7"/>
              </a:rPr>
              <a:t>www.skrytepribehy.cz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Obdélník"/>
          <p:cNvSpPr/>
          <p:nvPr/>
        </p:nvSpPr>
        <p:spPr>
          <a:xfrm>
            <a:off x="-35156" y="-35156"/>
            <a:ext cx="4899026" cy="13786313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8" name="logo_sp.png" descr="logo_s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29" y="860263"/>
            <a:ext cx="3244655" cy="50292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Čára"/>
          <p:cNvSpPr/>
          <p:nvPr/>
        </p:nvSpPr>
        <p:spPr>
          <a:xfrm>
            <a:off x="-13296" y="1993610"/>
            <a:ext cx="24410592" cy="1"/>
          </a:xfrm>
          <a:prstGeom prst="line">
            <a:avLst/>
          </a:prstGeom>
          <a:ln w="76200" cap="rnd">
            <a:solidFill>
              <a:srgbClr val="DCDEE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0" name="FUNGOVÁNÍ HRY"/>
          <p:cNvSpPr txBox="1"/>
          <p:nvPr/>
        </p:nvSpPr>
        <p:spPr>
          <a:xfrm>
            <a:off x="8215560" y="679924"/>
            <a:ext cx="539521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1">
                <a:solidFill>
                  <a:srgbClr val="D354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FUNGOVÁNÍ HRY</a:t>
            </a:r>
          </a:p>
        </p:txBody>
      </p:sp>
      <p:sp>
        <p:nvSpPr>
          <p:cNvPr id="131" name="SEZNAMY…"/>
          <p:cNvSpPr/>
          <p:nvPr/>
        </p:nvSpPr>
        <p:spPr>
          <a:xfrm>
            <a:off x="8401713" y="2805363"/>
            <a:ext cx="2974182" cy="221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49" y="0"/>
                </a:moveTo>
                <a:cubicBezTo>
                  <a:pt x="1634" y="0"/>
                  <a:pt x="0" y="2190"/>
                  <a:pt x="0" y="4892"/>
                </a:cubicBezTo>
                <a:lnTo>
                  <a:pt x="0" y="12179"/>
                </a:lnTo>
                <a:cubicBezTo>
                  <a:pt x="0" y="14881"/>
                  <a:pt x="1634" y="17071"/>
                  <a:pt x="3649" y="17071"/>
                </a:cubicBezTo>
                <a:lnTo>
                  <a:pt x="7756" y="17071"/>
                </a:lnTo>
                <a:lnTo>
                  <a:pt x="10045" y="21600"/>
                </a:lnTo>
                <a:lnTo>
                  <a:pt x="12336" y="17071"/>
                </a:lnTo>
                <a:lnTo>
                  <a:pt x="17951" y="17071"/>
                </a:lnTo>
                <a:cubicBezTo>
                  <a:pt x="19966" y="17071"/>
                  <a:pt x="21600" y="14881"/>
                  <a:pt x="21600" y="12179"/>
                </a:cubicBezTo>
                <a:lnTo>
                  <a:pt x="21600" y="4892"/>
                </a:lnTo>
                <a:cubicBezTo>
                  <a:pt x="21600" y="2190"/>
                  <a:pt x="19966" y="0"/>
                  <a:pt x="17951" y="0"/>
                </a:cubicBezTo>
                <a:lnTo>
                  <a:pt x="364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SEZNAMY</a:t>
            </a:r>
          </a:p>
          <a:p>
            <a: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VÝLETŮ</a:t>
            </a:r>
          </a:p>
        </p:txBody>
      </p:sp>
      <p:sp>
        <p:nvSpPr>
          <p:cNvPr id="132" name="OFF-LINE…"/>
          <p:cNvSpPr/>
          <p:nvPr/>
        </p:nvSpPr>
        <p:spPr>
          <a:xfrm>
            <a:off x="12084713" y="2850012"/>
            <a:ext cx="2813051" cy="2129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07" y="0"/>
                </a:moveTo>
                <a:cubicBezTo>
                  <a:pt x="1302" y="0"/>
                  <a:pt x="0" y="1720"/>
                  <a:pt x="0" y="3841"/>
                </a:cubicBezTo>
                <a:lnTo>
                  <a:pt x="0" y="14204"/>
                </a:lnTo>
                <a:cubicBezTo>
                  <a:pt x="0" y="16325"/>
                  <a:pt x="1302" y="18045"/>
                  <a:pt x="2907" y="18045"/>
                </a:cubicBezTo>
                <a:lnTo>
                  <a:pt x="7006" y="18045"/>
                </a:lnTo>
                <a:lnTo>
                  <a:pt x="8828" y="21600"/>
                </a:lnTo>
                <a:lnTo>
                  <a:pt x="10654" y="18045"/>
                </a:lnTo>
                <a:lnTo>
                  <a:pt x="18693" y="18045"/>
                </a:lnTo>
                <a:cubicBezTo>
                  <a:pt x="20298" y="18045"/>
                  <a:pt x="21600" y="16325"/>
                  <a:pt x="21600" y="14204"/>
                </a:cubicBezTo>
                <a:lnTo>
                  <a:pt x="21600" y="3841"/>
                </a:lnTo>
                <a:cubicBezTo>
                  <a:pt x="21600" y="1720"/>
                  <a:pt x="20298" y="0"/>
                  <a:pt x="18693" y="0"/>
                </a:cubicBezTo>
                <a:lnTo>
                  <a:pt x="2907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OFF-LINE</a:t>
            </a:r>
          </a:p>
          <a:p>
            <a: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MAPA</a:t>
            </a:r>
          </a:p>
        </p:txBody>
      </p:sp>
      <p:sp>
        <p:nvSpPr>
          <p:cNvPr id="133" name="Obdélník"/>
          <p:cNvSpPr/>
          <p:nvPr/>
        </p:nvSpPr>
        <p:spPr>
          <a:xfrm>
            <a:off x="7530707" y="5311704"/>
            <a:ext cx="5721985" cy="17193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 </a:t>
            </a:r>
          </a:p>
        </p:txBody>
      </p:sp>
      <p:sp>
        <p:nvSpPr>
          <p:cNvPr id="134" name="Kruh"/>
          <p:cNvSpPr/>
          <p:nvPr/>
        </p:nvSpPr>
        <p:spPr>
          <a:xfrm>
            <a:off x="9444304" y="5080168"/>
            <a:ext cx="635001" cy="635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Kruh"/>
          <p:cNvSpPr/>
          <p:nvPr/>
        </p:nvSpPr>
        <p:spPr>
          <a:xfrm>
            <a:off x="12882035" y="5080168"/>
            <a:ext cx="635001" cy="635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Obdélník"/>
          <p:cNvSpPr/>
          <p:nvPr/>
        </p:nvSpPr>
        <p:spPr>
          <a:xfrm>
            <a:off x="13096025" y="8794960"/>
            <a:ext cx="11465025" cy="17193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 </a:t>
            </a:r>
          </a:p>
        </p:txBody>
      </p:sp>
      <p:grpSp>
        <p:nvGrpSpPr>
          <p:cNvPr id="141" name="Seskupit"/>
          <p:cNvGrpSpPr/>
          <p:nvPr/>
        </p:nvGrpSpPr>
        <p:grpSpPr>
          <a:xfrm>
            <a:off x="14212188" y="6470751"/>
            <a:ext cx="5093865" cy="6840834"/>
            <a:chOff x="0" y="0"/>
            <a:chExt cx="5093864" cy="6840832"/>
          </a:xfrm>
        </p:grpSpPr>
        <p:pic>
          <p:nvPicPr>
            <p:cNvPr id="137" name="ruka_s_mobilem_1.png" descr="ruka_s_mobilem_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809612" cy="6840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Screenshot 2016-09-18 14.50.01.png" descr="Screenshot 2016-09-18 14.50.01.png"/>
            <p:cNvPicPr>
              <a:picLocks noChangeAspect="1"/>
            </p:cNvPicPr>
            <p:nvPr/>
          </p:nvPicPr>
          <p:blipFill>
            <a:blip r:embed="rId5"/>
            <a:srcRect l="5496" t="1887" r="12673" b="10614"/>
            <a:stretch>
              <a:fillRect/>
            </a:stretch>
          </p:blipFill>
          <p:spPr>
            <a:xfrm>
              <a:off x="1583313" y="641124"/>
              <a:ext cx="2526862" cy="385201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39" name="ruka_s_mobilem_2.png" descr="ruka_s_mobilem_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2644" y="1277258"/>
              <a:ext cx="1701221" cy="3377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Ovál"/>
            <p:cNvSpPr/>
            <p:nvPr/>
          </p:nvSpPr>
          <p:spPr>
            <a:xfrm>
              <a:off x="2773290" y="2391542"/>
              <a:ext cx="230437" cy="244920"/>
            </a:xfrm>
            <a:prstGeom prst="ellipse">
              <a:avLst/>
            </a:prstGeom>
            <a:blipFill rotWithShape="1">
              <a:blip r:embed="rId7">
                <a:alphaModFix amt="32768"/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42" name="Obdélník"/>
          <p:cNvSpPr/>
          <p:nvPr/>
        </p:nvSpPr>
        <p:spPr>
          <a:xfrm rot="16200000">
            <a:off x="11448126" y="6994090"/>
            <a:ext cx="3502819" cy="17193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l"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 </a:t>
            </a:r>
          </a:p>
        </p:txBody>
      </p:sp>
      <p:sp>
        <p:nvSpPr>
          <p:cNvPr id="143" name="Kruh"/>
          <p:cNvSpPr/>
          <p:nvPr/>
        </p:nvSpPr>
        <p:spPr>
          <a:xfrm>
            <a:off x="12882035" y="8509168"/>
            <a:ext cx="635001" cy="635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Kruh"/>
          <p:cNvSpPr/>
          <p:nvPr/>
        </p:nvSpPr>
        <p:spPr>
          <a:xfrm>
            <a:off x="21708535" y="8563424"/>
            <a:ext cx="635001" cy="635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Kruh"/>
          <p:cNvSpPr/>
          <p:nvPr/>
        </p:nvSpPr>
        <p:spPr>
          <a:xfrm>
            <a:off x="16836617" y="8563424"/>
            <a:ext cx="635001" cy="63500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Kruh"/>
          <p:cNvSpPr/>
          <p:nvPr/>
        </p:nvSpPr>
        <p:spPr>
          <a:xfrm>
            <a:off x="16995367" y="8722174"/>
            <a:ext cx="317501" cy="3175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Tvar"/>
          <p:cNvSpPr/>
          <p:nvPr/>
        </p:nvSpPr>
        <p:spPr>
          <a:xfrm>
            <a:off x="13695619" y="13219410"/>
            <a:ext cx="4030278" cy="1060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17233" extrusionOk="0">
                <a:moveTo>
                  <a:pt x="1080" y="0"/>
                </a:moveTo>
                <a:lnTo>
                  <a:pt x="21468" y="552"/>
                </a:lnTo>
                <a:lnTo>
                  <a:pt x="19638" y="4824"/>
                </a:lnTo>
                <a:cubicBezTo>
                  <a:pt x="19410" y="21600"/>
                  <a:pt x="-132" y="21253"/>
                  <a:pt x="1" y="4474"/>
                </a:cubicBezTo>
                <a:cubicBezTo>
                  <a:pt x="13" y="2879"/>
                  <a:pt x="388" y="1324"/>
                  <a:pt x="1080" y="0"/>
                </a:cubicBezTo>
                <a:close/>
              </a:path>
            </a:pathLst>
          </a:custGeom>
          <a:solidFill>
            <a:schemeClr val="accent6">
              <a:lumOff val="-874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48" name="SELFIE S…"/>
          <p:cNvSpPr/>
          <p:nvPr/>
        </p:nvSpPr>
        <p:spPr>
          <a:xfrm>
            <a:off x="20538944" y="9315312"/>
            <a:ext cx="2974183" cy="2961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16" y="0"/>
                </a:moveTo>
                <a:lnTo>
                  <a:pt x="8728" y="4383"/>
                </a:lnTo>
                <a:lnTo>
                  <a:pt x="3649" y="4383"/>
                </a:lnTo>
                <a:cubicBezTo>
                  <a:pt x="1634" y="4383"/>
                  <a:pt x="0" y="6023"/>
                  <a:pt x="0" y="8047"/>
                </a:cubicBezTo>
                <a:lnTo>
                  <a:pt x="0" y="17935"/>
                </a:lnTo>
                <a:cubicBezTo>
                  <a:pt x="0" y="19959"/>
                  <a:pt x="1634" y="21600"/>
                  <a:pt x="3649" y="21600"/>
                </a:cubicBezTo>
                <a:lnTo>
                  <a:pt x="17951" y="21600"/>
                </a:lnTo>
                <a:cubicBezTo>
                  <a:pt x="19966" y="21600"/>
                  <a:pt x="21600" y="19959"/>
                  <a:pt x="21600" y="17935"/>
                </a:cubicBezTo>
                <a:lnTo>
                  <a:pt x="21600" y="8047"/>
                </a:lnTo>
                <a:cubicBezTo>
                  <a:pt x="21600" y="6023"/>
                  <a:pt x="19966" y="4383"/>
                  <a:pt x="17951" y="4383"/>
                </a:cubicBezTo>
                <a:lnTo>
                  <a:pt x="13305" y="4383"/>
                </a:lnTo>
                <a:lnTo>
                  <a:pt x="11016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SELFIE S</a:t>
            </a:r>
          </a:p>
          <a:p>
            <a: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HRDINOU</a:t>
            </a:r>
          </a:p>
        </p:txBody>
      </p:sp>
      <p:sp>
        <p:nvSpPr>
          <p:cNvPr id="149" name="Úkoly…"/>
          <p:cNvSpPr/>
          <p:nvPr/>
        </p:nvSpPr>
        <p:spPr>
          <a:xfrm>
            <a:off x="17379258" y="4943770"/>
            <a:ext cx="3985817" cy="3502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12" y="0"/>
                </a:moveTo>
                <a:cubicBezTo>
                  <a:pt x="7223" y="0"/>
                  <a:pt x="6422" y="911"/>
                  <a:pt x="6422" y="2036"/>
                </a:cubicBezTo>
                <a:lnTo>
                  <a:pt x="6422" y="9148"/>
                </a:lnTo>
                <a:cubicBezTo>
                  <a:pt x="6422" y="9299"/>
                  <a:pt x="6438" y="9445"/>
                  <a:pt x="6465" y="9586"/>
                </a:cubicBezTo>
                <a:lnTo>
                  <a:pt x="0" y="21600"/>
                </a:lnTo>
                <a:lnTo>
                  <a:pt x="8323" y="11187"/>
                </a:lnTo>
                <a:lnTo>
                  <a:pt x="19811" y="11187"/>
                </a:lnTo>
                <a:cubicBezTo>
                  <a:pt x="20799" y="11187"/>
                  <a:pt x="21600" y="10273"/>
                  <a:pt x="21600" y="9148"/>
                </a:cubicBezTo>
                <a:lnTo>
                  <a:pt x="21600" y="2036"/>
                </a:lnTo>
                <a:cubicBezTo>
                  <a:pt x="21600" y="911"/>
                  <a:pt x="20799" y="0"/>
                  <a:pt x="19811" y="0"/>
                </a:cubicBezTo>
                <a:lnTo>
                  <a:pt x="8212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Úkoly</a:t>
            </a:r>
          </a:p>
          <a:p>
            <a: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BODY</a:t>
            </a:r>
          </a:p>
        </p:txBody>
      </p:sp>
      <p:sp>
        <p:nvSpPr>
          <p:cNvPr id="150" name="AUDIO / PŘÍBĚH"/>
          <p:cNvSpPr/>
          <p:nvPr/>
        </p:nvSpPr>
        <p:spPr>
          <a:xfrm>
            <a:off x="9381408" y="7819400"/>
            <a:ext cx="3096420" cy="2014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4" y="0"/>
                </a:moveTo>
                <a:cubicBezTo>
                  <a:pt x="941" y="0"/>
                  <a:pt x="0" y="1447"/>
                  <a:pt x="0" y="3234"/>
                </a:cubicBezTo>
                <a:lnTo>
                  <a:pt x="0" y="18366"/>
                </a:lnTo>
                <a:cubicBezTo>
                  <a:pt x="0" y="20153"/>
                  <a:pt x="941" y="21600"/>
                  <a:pt x="2104" y="21600"/>
                </a:cubicBezTo>
                <a:lnTo>
                  <a:pt x="13987" y="21600"/>
                </a:lnTo>
                <a:cubicBezTo>
                  <a:pt x="15149" y="21600"/>
                  <a:pt x="16091" y="20153"/>
                  <a:pt x="16091" y="18366"/>
                </a:cubicBezTo>
                <a:lnTo>
                  <a:pt x="16091" y="12979"/>
                </a:lnTo>
                <a:lnTo>
                  <a:pt x="21600" y="10945"/>
                </a:lnTo>
                <a:lnTo>
                  <a:pt x="16091" y="8915"/>
                </a:lnTo>
                <a:lnTo>
                  <a:pt x="16091" y="3234"/>
                </a:lnTo>
                <a:cubicBezTo>
                  <a:pt x="16091" y="1447"/>
                  <a:pt x="15149" y="0"/>
                  <a:pt x="13987" y="0"/>
                </a:cubicBezTo>
                <a:lnTo>
                  <a:pt x="2104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AUDIO / PŘÍBĚH</a:t>
            </a:r>
          </a:p>
        </p:txBody>
      </p:sp>
      <p:pic>
        <p:nvPicPr>
          <p:cNvPr id="151" name="praha_006_bertramka_mozart_cam_320dpi.png" descr="praha_006_bertramka_mozart_cam_320dpi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03995" y="3894035"/>
            <a:ext cx="11006738" cy="1100673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Zaoblený obdélník"/>
          <p:cNvSpPr/>
          <p:nvPr/>
        </p:nvSpPr>
        <p:spPr>
          <a:xfrm>
            <a:off x="1025177" y="7949720"/>
            <a:ext cx="635001" cy="171930"/>
          </a:xfrm>
          <a:prstGeom prst="roundRect">
            <a:avLst>
              <a:gd name="adj" fmla="val 50000"/>
            </a:avLst>
          </a:prstGeom>
          <a:solidFill>
            <a:srgbClr val="DCDEE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Kruh"/>
          <p:cNvSpPr/>
          <p:nvPr/>
        </p:nvSpPr>
        <p:spPr>
          <a:xfrm>
            <a:off x="859104" y="7876935"/>
            <a:ext cx="317501" cy="317501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VÝLET JAKO…"/>
          <p:cNvSpPr/>
          <p:nvPr/>
        </p:nvSpPr>
        <p:spPr>
          <a:xfrm>
            <a:off x="421448" y="2628610"/>
            <a:ext cx="4120754" cy="1987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34" y="0"/>
                </a:moveTo>
                <a:cubicBezTo>
                  <a:pt x="1179" y="0"/>
                  <a:pt x="0" y="2444"/>
                  <a:pt x="0" y="5459"/>
                </a:cubicBezTo>
                <a:lnTo>
                  <a:pt x="0" y="13665"/>
                </a:lnTo>
                <a:cubicBezTo>
                  <a:pt x="0" y="16681"/>
                  <a:pt x="1179" y="19125"/>
                  <a:pt x="2634" y="19125"/>
                </a:cubicBezTo>
                <a:lnTo>
                  <a:pt x="17375" y="19125"/>
                </a:lnTo>
                <a:lnTo>
                  <a:pt x="21600" y="21600"/>
                </a:lnTo>
                <a:lnTo>
                  <a:pt x="20893" y="11190"/>
                </a:lnTo>
                <a:lnTo>
                  <a:pt x="20893" y="5459"/>
                </a:lnTo>
                <a:cubicBezTo>
                  <a:pt x="20893" y="2444"/>
                  <a:pt x="19714" y="0"/>
                  <a:pt x="18259" y="0"/>
                </a:cubicBezTo>
                <a:lnTo>
                  <a:pt x="2634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VÝLET JAKO</a:t>
            </a:r>
          </a:p>
          <a:p>
            <a: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HRA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Obdélník"/>
          <p:cNvSpPr/>
          <p:nvPr/>
        </p:nvSpPr>
        <p:spPr>
          <a:xfrm>
            <a:off x="-35156" y="-35156"/>
            <a:ext cx="4899026" cy="13786313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7" name="logo_sp.png" descr="logo_s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29" y="860263"/>
            <a:ext cx="3244655" cy="502923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Čára"/>
          <p:cNvSpPr/>
          <p:nvPr/>
        </p:nvSpPr>
        <p:spPr>
          <a:xfrm>
            <a:off x="-13296" y="1993610"/>
            <a:ext cx="24410592" cy="1"/>
          </a:xfrm>
          <a:prstGeom prst="line">
            <a:avLst/>
          </a:prstGeom>
          <a:ln w="76200" cap="rnd">
            <a:solidFill>
              <a:srgbClr val="DCDEE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59" name="UKÁZKY VIZUÁLU HRY"/>
          <p:cNvSpPr txBox="1"/>
          <p:nvPr/>
        </p:nvSpPr>
        <p:spPr>
          <a:xfrm>
            <a:off x="8215560" y="679924"/>
            <a:ext cx="717061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1">
                <a:solidFill>
                  <a:srgbClr val="D354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UKÁZKY VIZUÁLU HRY</a:t>
            </a:r>
          </a:p>
        </p:txBody>
      </p:sp>
      <p:pic>
        <p:nvPicPr>
          <p:cNvPr id="160" name="app_vypis_tras.tif" descr="app_vypis_tras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101" y="2939863"/>
            <a:ext cx="5321808" cy="9460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701_trasa_zastaveni_audio_text.png" descr="701_trasa_zastaveni_audio_tex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7247" y="2939863"/>
            <a:ext cx="5321808" cy="9460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v04_201_menu_prihlaseny.png" descr="v04_201_menu_prihlasen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682" y="2939863"/>
            <a:ext cx="5321809" cy="9460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600_trasa_mapa.png" descr="600_trasa_map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2519" y="2941366"/>
            <a:ext cx="5320118" cy="9457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Maskot_medvedoalien-01B.jpg" descr="Maskot_medvedoalien-01B.jpg"/>
          <p:cNvPicPr>
            <a:picLocks noChangeAspect="1"/>
          </p:cNvPicPr>
          <p:nvPr/>
        </p:nvPicPr>
        <p:blipFill>
          <a:blip r:embed="rId7"/>
          <a:srcRect l="25844" t="2904" r="31308" b="38120"/>
          <a:stretch>
            <a:fillRect/>
          </a:stretch>
        </p:blipFill>
        <p:spPr>
          <a:xfrm>
            <a:off x="12857920" y="8788995"/>
            <a:ext cx="6040828" cy="5878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8" y="0"/>
                </a:moveTo>
                <a:cubicBezTo>
                  <a:pt x="7320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6" y="0"/>
                  <a:pt x="983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kryté…"/>
          <p:cNvSpPr/>
          <p:nvPr/>
        </p:nvSpPr>
        <p:spPr>
          <a:xfrm>
            <a:off x="11176551" y="3795435"/>
            <a:ext cx="7009260" cy="7009260"/>
          </a:xfrm>
          <a:prstGeom prst="ellipse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5100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Skryté</a:t>
            </a:r>
          </a:p>
          <a:p>
            <a:pPr>
              <a:defRPr sz="5100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příběhy</a:t>
            </a:r>
          </a:p>
        </p:txBody>
      </p:sp>
      <p:sp>
        <p:nvSpPr>
          <p:cNvPr id="167" name="Obdélník"/>
          <p:cNvSpPr/>
          <p:nvPr/>
        </p:nvSpPr>
        <p:spPr>
          <a:xfrm>
            <a:off x="-35156" y="-35156"/>
            <a:ext cx="4899026" cy="13786313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CÍLOVÁ SKUPINA = RODINY S DĚTMI"/>
          <p:cNvSpPr txBox="1"/>
          <p:nvPr/>
        </p:nvSpPr>
        <p:spPr>
          <a:xfrm>
            <a:off x="7580560" y="679924"/>
            <a:ext cx="1130679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1">
                <a:solidFill>
                  <a:srgbClr val="D354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CÍLOVÁ SKUPINA = RODINY S DĚTMI</a:t>
            </a:r>
          </a:p>
        </p:txBody>
      </p:sp>
      <p:sp>
        <p:nvSpPr>
          <p:cNvPr id="169" name="PRO KAŽDÉHO NĚCO"/>
          <p:cNvSpPr/>
          <p:nvPr/>
        </p:nvSpPr>
        <p:spPr>
          <a:xfrm>
            <a:off x="899188" y="2786947"/>
            <a:ext cx="5347892" cy="2809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9" y="0"/>
                </a:moveTo>
                <a:cubicBezTo>
                  <a:pt x="909" y="0"/>
                  <a:pt x="0" y="1729"/>
                  <a:pt x="0" y="3863"/>
                </a:cubicBezTo>
                <a:lnTo>
                  <a:pt x="0" y="9670"/>
                </a:lnTo>
                <a:cubicBezTo>
                  <a:pt x="0" y="11803"/>
                  <a:pt x="909" y="13532"/>
                  <a:pt x="2029" y="13532"/>
                </a:cubicBezTo>
                <a:lnTo>
                  <a:pt x="14630" y="13532"/>
                </a:lnTo>
                <a:lnTo>
                  <a:pt x="15905" y="21600"/>
                </a:lnTo>
                <a:lnTo>
                  <a:pt x="17179" y="13532"/>
                </a:lnTo>
                <a:lnTo>
                  <a:pt x="19571" y="13532"/>
                </a:lnTo>
                <a:cubicBezTo>
                  <a:pt x="20691" y="13532"/>
                  <a:pt x="21600" y="11803"/>
                  <a:pt x="21600" y="9670"/>
                </a:cubicBezTo>
                <a:lnTo>
                  <a:pt x="21600" y="3863"/>
                </a:lnTo>
                <a:cubicBezTo>
                  <a:pt x="21600" y="1729"/>
                  <a:pt x="20691" y="0"/>
                  <a:pt x="19571" y="0"/>
                </a:cubicBezTo>
                <a:lnTo>
                  <a:pt x="202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 KAŽDÉHO NĚCO</a:t>
            </a:r>
          </a:p>
        </p:txBody>
      </p:sp>
      <p:pic>
        <p:nvPicPr>
          <p:cNvPr id="170" name="logo_sp.png" descr="logo_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29" y="860263"/>
            <a:ext cx="3244655" cy="50292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Čára"/>
          <p:cNvSpPr/>
          <p:nvPr/>
        </p:nvSpPr>
        <p:spPr>
          <a:xfrm>
            <a:off x="-13296" y="1993610"/>
            <a:ext cx="24410592" cy="1"/>
          </a:xfrm>
          <a:prstGeom prst="line">
            <a:avLst/>
          </a:prstGeom>
          <a:ln w="76200" cap="rnd">
            <a:solidFill>
              <a:srgbClr val="DCDEE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174" name="MOTIVACE…"/>
          <p:cNvGrpSpPr/>
          <p:nvPr/>
        </p:nvGrpSpPr>
        <p:grpSpPr>
          <a:xfrm>
            <a:off x="7903010" y="5978273"/>
            <a:ext cx="4534300" cy="2643585"/>
            <a:chOff x="0" y="0"/>
            <a:chExt cx="4534298" cy="2643584"/>
          </a:xfrm>
        </p:grpSpPr>
        <p:sp>
          <p:nvSpPr>
            <p:cNvPr id="173" name="MOTIVACE…"/>
            <p:cNvSpPr/>
            <p:nvPr/>
          </p:nvSpPr>
          <p:spPr>
            <a:xfrm>
              <a:off x="69850" y="69850"/>
              <a:ext cx="4394599" cy="2503885"/>
            </a:xfrm>
            <a:prstGeom prst="roundRect">
              <a:avLst>
                <a:gd name="adj" fmla="val 9916"/>
              </a:avLst>
            </a:prstGeom>
            <a:solidFill>
              <a:schemeClr val="accent5">
                <a:hueOff val="-176146"/>
                <a:satOff val="3665"/>
                <a:lumOff val="-13986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MOTIVACE </a:t>
              </a:r>
            </a:p>
            <a:p>
              <a:pPr>
                <a:defRPr sz="2400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pro děti</a:t>
              </a:r>
            </a:p>
          </p:txBody>
        </p:sp>
        <p:pic>
          <p:nvPicPr>
            <p:cNvPr id="172" name="MOTIVACE… MOTIVACE &#10;pro děti" descr="MOTIVACE… MOTIVACE pro děti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534299" cy="2643585"/>
            </a:xfrm>
            <a:prstGeom prst="rect">
              <a:avLst/>
            </a:prstGeom>
            <a:effectLst/>
          </p:spPr>
        </p:pic>
      </p:grpSp>
      <p:grpSp>
        <p:nvGrpSpPr>
          <p:cNvPr id="177" name="INSPIRACE…"/>
          <p:cNvGrpSpPr/>
          <p:nvPr/>
        </p:nvGrpSpPr>
        <p:grpSpPr>
          <a:xfrm>
            <a:off x="16934040" y="5978273"/>
            <a:ext cx="4534300" cy="2643585"/>
            <a:chOff x="0" y="0"/>
            <a:chExt cx="4534298" cy="2643584"/>
          </a:xfrm>
        </p:grpSpPr>
        <p:sp>
          <p:nvSpPr>
            <p:cNvPr id="176" name="INSPIRACE…"/>
            <p:cNvSpPr/>
            <p:nvPr/>
          </p:nvSpPr>
          <p:spPr>
            <a:xfrm>
              <a:off x="69850" y="69850"/>
              <a:ext cx="4394599" cy="2503885"/>
            </a:xfrm>
            <a:prstGeom prst="roundRect">
              <a:avLst>
                <a:gd name="adj" fmla="val 0"/>
              </a:avLst>
            </a:prstGeom>
            <a:solidFill>
              <a:schemeClr val="accent4">
                <a:satOff val="1488"/>
                <a:lumOff val="-724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INSPIRACE </a:t>
              </a:r>
            </a:p>
            <a:p>
              <a:pPr>
                <a:defRPr sz="2400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pro dospělé</a:t>
              </a:r>
            </a:p>
          </p:txBody>
        </p:sp>
        <p:pic>
          <p:nvPicPr>
            <p:cNvPr id="175" name="INSPIRACE… INSPIRACE &#10;pro dospělé" descr="INSPIRACE… INSPIRACE pro dospělé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534299" cy="2643585"/>
            </a:xfrm>
            <a:prstGeom prst="rect">
              <a:avLst/>
            </a:prstGeom>
            <a:effectLst/>
          </p:spPr>
        </p:pic>
      </p:grpSp>
      <p:grpSp>
        <p:nvGrpSpPr>
          <p:cNvPr id="180" name="ZÁŽITEK…"/>
          <p:cNvGrpSpPr/>
          <p:nvPr/>
        </p:nvGrpSpPr>
        <p:grpSpPr>
          <a:xfrm>
            <a:off x="12231668" y="2808142"/>
            <a:ext cx="4899026" cy="2849563"/>
            <a:chOff x="0" y="0"/>
            <a:chExt cx="4899025" cy="2849562"/>
          </a:xfrm>
        </p:grpSpPr>
        <p:sp>
          <p:nvSpPr>
            <p:cNvPr id="179" name="ZÁŽITEK…"/>
            <p:cNvSpPr/>
            <p:nvPr/>
          </p:nvSpPr>
          <p:spPr>
            <a:xfrm>
              <a:off x="69850" y="69850"/>
              <a:ext cx="4759325" cy="2709863"/>
            </a:xfrm>
            <a:prstGeom prst="roundRect">
              <a:avLst>
                <a:gd name="adj" fmla="val 9923"/>
              </a:avLst>
            </a:prstGeom>
            <a:solidFill>
              <a:schemeClr val="accent6">
                <a:lumOff val="-8741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ZÁŽITEK </a:t>
              </a:r>
            </a:p>
            <a:p>
              <a:pPr>
                <a:defRPr sz="2400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pro děti i dospělé</a:t>
              </a:r>
            </a:p>
          </p:txBody>
        </p:sp>
        <p:pic>
          <p:nvPicPr>
            <p:cNvPr id="178" name="ZÁŽITEK… ZÁŽITEK &#10;pro děti i dospělé" descr="ZÁŽITEK… ZÁŽITEK pro děti i dospělé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4899025" cy="2849563"/>
            </a:xfrm>
            <a:prstGeom prst="rect">
              <a:avLst/>
            </a:prstGeom>
            <a:effectLst/>
          </p:spPr>
        </p:pic>
      </p:grpSp>
      <p:pic>
        <p:nvPicPr>
          <p:cNvPr id="181" name="praha_022_petrin_stavba_rozhledny_cam_320dpi.png" descr="praha_022_petrin_stavba_rozhledny_cam_320dp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4502" y="6126956"/>
            <a:ext cx="9528870" cy="95288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POUČENÍ…"/>
          <p:cNvGrpSpPr/>
          <p:nvPr/>
        </p:nvGrpSpPr>
        <p:grpSpPr>
          <a:xfrm>
            <a:off x="12231668" y="8942426"/>
            <a:ext cx="4899026" cy="2849563"/>
            <a:chOff x="0" y="0"/>
            <a:chExt cx="4899025" cy="2849562"/>
          </a:xfrm>
        </p:grpSpPr>
        <p:sp>
          <p:nvSpPr>
            <p:cNvPr id="183" name="POUČENÍ…"/>
            <p:cNvSpPr/>
            <p:nvPr/>
          </p:nvSpPr>
          <p:spPr>
            <a:xfrm>
              <a:off x="69850" y="69850"/>
              <a:ext cx="4759325" cy="2709863"/>
            </a:xfrm>
            <a:prstGeom prst="roundRect">
              <a:avLst>
                <a:gd name="adj" fmla="val 9923"/>
              </a:avLst>
            </a:prstGeom>
            <a:solidFill>
              <a:schemeClr val="accent3">
                <a:hueOff val="-333989"/>
                <a:satOff val="3917"/>
                <a:lumOff val="-6666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POUČENÍ </a:t>
              </a:r>
            </a:p>
            <a:p>
              <a:pPr>
                <a:defRPr sz="2400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o historii</a:t>
              </a:r>
            </a:p>
          </p:txBody>
        </p:sp>
        <p:pic>
          <p:nvPicPr>
            <p:cNvPr id="182" name="POUČENÍ… POUČENÍ &#10;o historii" descr="POUČENÍ… POUČENÍ o historii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899025" cy="284956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animBg="1" advAuto="0"/>
      <p:bldP spid="184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150…"/>
          <p:cNvGrpSpPr/>
          <p:nvPr/>
        </p:nvGrpSpPr>
        <p:grpSpPr>
          <a:xfrm>
            <a:off x="9653637" y="2624036"/>
            <a:ext cx="5076726" cy="5076727"/>
            <a:chOff x="0" y="0"/>
            <a:chExt cx="5076725" cy="5076725"/>
          </a:xfrm>
        </p:grpSpPr>
        <p:sp>
          <p:nvSpPr>
            <p:cNvPr id="187" name="150…"/>
            <p:cNvSpPr/>
            <p:nvPr/>
          </p:nvSpPr>
          <p:spPr>
            <a:xfrm>
              <a:off x="69850" y="69850"/>
              <a:ext cx="4937026" cy="4937026"/>
            </a:xfrm>
            <a:prstGeom prst="ellipse">
              <a:avLst/>
            </a:prstGeom>
            <a:solidFill>
              <a:schemeClr val="accent4">
                <a:satOff val="1488"/>
                <a:lumOff val="-724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0000" b="1"/>
                <a:t>150</a:t>
              </a:r>
              <a:r>
                <a:t> </a:t>
              </a:r>
            </a:p>
            <a:p>
              <a:pPr>
                <a:defRPr sz="30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TRASY</a:t>
              </a:r>
            </a:p>
            <a:p>
              <a:pPr>
                <a:defRPr sz="30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po celé ČR</a:t>
              </a:r>
            </a:p>
          </p:txBody>
        </p:sp>
        <p:pic>
          <p:nvPicPr>
            <p:cNvPr id="186" name="150… 150 &#10;TRASY&#10;po celé ČR" descr="150… 150 TRASYpo celé ČR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5076727" cy="5076727"/>
            </a:xfrm>
            <a:prstGeom prst="rect">
              <a:avLst/>
            </a:prstGeom>
            <a:effectLst/>
          </p:spPr>
        </p:pic>
      </p:grpSp>
      <p:sp>
        <p:nvSpPr>
          <p:cNvPr id="189" name="Obdélník"/>
          <p:cNvSpPr/>
          <p:nvPr/>
        </p:nvSpPr>
        <p:spPr>
          <a:xfrm>
            <a:off x="-35156" y="-35156"/>
            <a:ext cx="4899026" cy="13786313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SEZÓNA 2019"/>
          <p:cNvSpPr/>
          <p:nvPr/>
        </p:nvSpPr>
        <p:spPr>
          <a:xfrm>
            <a:off x="899188" y="2786947"/>
            <a:ext cx="5347892" cy="2528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9" y="0"/>
                </a:moveTo>
                <a:cubicBezTo>
                  <a:pt x="909" y="0"/>
                  <a:pt x="0" y="1922"/>
                  <a:pt x="0" y="4293"/>
                </a:cubicBezTo>
                <a:lnTo>
                  <a:pt x="0" y="10746"/>
                </a:lnTo>
                <a:cubicBezTo>
                  <a:pt x="0" y="13117"/>
                  <a:pt x="909" y="15039"/>
                  <a:pt x="2029" y="15039"/>
                </a:cubicBezTo>
                <a:lnTo>
                  <a:pt x="10118" y="15039"/>
                </a:lnTo>
                <a:lnTo>
                  <a:pt x="11391" y="21600"/>
                </a:lnTo>
                <a:lnTo>
                  <a:pt x="12665" y="15039"/>
                </a:lnTo>
                <a:lnTo>
                  <a:pt x="19571" y="15039"/>
                </a:lnTo>
                <a:cubicBezTo>
                  <a:pt x="20691" y="15039"/>
                  <a:pt x="21600" y="13117"/>
                  <a:pt x="21600" y="10746"/>
                </a:cubicBezTo>
                <a:lnTo>
                  <a:pt x="21600" y="4293"/>
                </a:lnTo>
                <a:cubicBezTo>
                  <a:pt x="21600" y="1922"/>
                  <a:pt x="20691" y="0"/>
                  <a:pt x="19571" y="0"/>
                </a:cubicBezTo>
                <a:lnTo>
                  <a:pt x="202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SEZÓNA 2019</a:t>
            </a:r>
          </a:p>
        </p:txBody>
      </p:sp>
      <p:pic>
        <p:nvPicPr>
          <p:cNvPr id="191" name="logo_sp.png" descr="logo_s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29" y="860263"/>
            <a:ext cx="3244655" cy="50292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Čára"/>
          <p:cNvSpPr/>
          <p:nvPr/>
        </p:nvSpPr>
        <p:spPr>
          <a:xfrm>
            <a:off x="-13296" y="1993610"/>
            <a:ext cx="24410592" cy="1"/>
          </a:xfrm>
          <a:prstGeom prst="line">
            <a:avLst/>
          </a:prstGeom>
          <a:ln w="76200" cap="rnd">
            <a:solidFill>
              <a:srgbClr val="DCDEE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93" name="ČÍSLA O PROJEKTU (5/2017 - 10/2019)"/>
          <p:cNvSpPr txBox="1"/>
          <p:nvPr/>
        </p:nvSpPr>
        <p:spPr>
          <a:xfrm>
            <a:off x="8215560" y="679924"/>
            <a:ext cx="1187823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defRPr b="1">
                <a:solidFill>
                  <a:srgbClr val="D3543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ČÍSLA O PROJEKTU (5/2017 - 10/2019)</a:t>
            </a:r>
          </a:p>
        </p:txBody>
      </p:sp>
      <p:pic>
        <p:nvPicPr>
          <p:cNvPr id="194" name="brno_002_centrum_svedi_cam_320dpi.png" descr="brno_002_centrum_svedi_cam_320dp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38" y="5123126"/>
            <a:ext cx="10331451" cy="103314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" name="25 000…"/>
          <p:cNvGrpSpPr/>
          <p:nvPr/>
        </p:nvGrpSpPr>
        <p:grpSpPr>
          <a:xfrm>
            <a:off x="8360046" y="7078040"/>
            <a:ext cx="5728792" cy="5728793"/>
            <a:chOff x="0" y="0"/>
            <a:chExt cx="5728791" cy="5728791"/>
          </a:xfrm>
        </p:grpSpPr>
        <p:sp>
          <p:nvSpPr>
            <p:cNvPr id="196" name="25 000…"/>
            <p:cNvSpPr/>
            <p:nvPr/>
          </p:nvSpPr>
          <p:spPr>
            <a:xfrm>
              <a:off x="69850" y="69850"/>
              <a:ext cx="5589092" cy="5589092"/>
            </a:xfrm>
            <a:prstGeom prst="ellipse">
              <a:avLst/>
            </a:prstGeom>
            <a:solidFill>
              <a:schemeClr val="accent5">
                <a:hueOff val="-522602"/>
                <a:satOff val="-6700"/>
                <a:lumOff val="-22320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80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="1"/>
                <a:t>25 000</a:t>
              </a:r>
              <a:r>
                <a:t> </a:t>
              </a:r>
            </a:p>
            <a:p>
              <a:pPr>
                <a:defRPr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stažení</a:t>
              </a:r>
            </a:p>
          </p:txBody>
        </p:sp>
        <p:pic>
          <p:nvPicPr>
            <p:cNvPr id="195" name="25 000… 25 000 &#10;stažení" descr="25 000… 25 000 stažení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-1"/>
              <a:ext cx="5728793" cy="5728793"/>
            </a:xfrm>
            <a:prstGeom prst="rect">
              <a:avLst/>
            </a:prstGeom>
            <a:effectLst/>
          </p:spPr>
        </p:pic>
      </p:grpSp>
      <p:grpSp>
        <p:nvGrpSpPr>
          <p:cNvPr id="200" name="7500…"/>
          <p:cNvGrpSpPr/>
          <p:nvPr/>
        </p:nvGrpSpPr>
        <p:grpSpPr>
          <a:xfrm>
            <a:off x="13321794" y="7399236"/>
            <a:ext cx="4070401" cy="4070401"/>
            <a:chOff x="0" y="0"/>
            <a:chExt cx="4070399" cy="4070399"/>
          </a:xfrm>
        </p:grpSpPr>
        <p:sp>
          <p:nvSpPr>
            <p:cNvPr id="199" name="7500…"/>
            <p:cNvSpPr/>
            <p:nvPr/>
          </p:nvSpPr>
          <p:spPr>
            <a:xfrm>
              <a:off x="69850" y="69850"/>
              <a:ext cx="3930700" cy="3930700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8000"/>
                <a:t>7500 </a:t>
              </a:r>
            </a:p>
            <a:p>
              <a:pPr>
                <a:defRPr sz="2400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3000"/>
                <a:t>pravidelných</a:t>
              </a:r>
              <a:endParaRPr sz="8000"/>
            </a:p>
            <a:p>
              <a:pPr>
                <a:defRPr sz="2400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3000"/>
                <a:t>uživatelů</a:t>
              </a:r>
            </a:p>
          </p:txBody>
        </p:sp>
        <p:pic>
          <p:nvPicPr>
            <p:cNvPr id="198" name="7500… 7500 &#10;pravidelných&#10;uživatelů" descr="7500… 7500 pravidelnýchuživatelů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4070400" cy="4070400"/>
            </a:xfrm>
            <a:prstGeom prst="rect">
              <a:avLst/>
            </a:prstGeom>
            <a:effectLst/>
          </p:spPr>
        </p:pic>
      </p:grpSp>
      <p:grpSp>
        <p:nvGrpSpPr>
          <p:cNvPr id="203" name="3800…"/>
          <p:cNvGrpSpPr/>
          <p:nvPr/>
        </p:nvGrpSpPr>
        <p:grpSpPr>
          <a:xfrm>
            <a:off x="18136920" y="3540072"/>
            <a:ext cx="3244655" cy="3244654"/>
            <a:chOff x="0" y="0"/>
            <a:chExt cx="3244653" cy="3244653"/>
          </a:xfrm>
        </p:grpSpPr>
        <p:sp>
          <p:nvSpPr>
            <p:cNvPr id="202" name="3800…"/>
            <p:cNvSpPr/>
            <p:nvPr/>
          </p:nvSpPr>
          <p:spPr>
            <a:xfrm>
              <a:off x="69850" y="69850"/>
              <a:ext cx="3104954" cy="3104954"/>
            </a:xfrm>
            <a:prstGeom prst="ellipse">
              <a:avLst/>
            </a:prstGeom>
            <a:solidFill>
              <a:schemeClr val="accent6">
                <a:lumOff val="-8741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5000"/>
                <a:t>3800</a:t>
              </a:r>
              <a:r>
                <a:rPr sz="8000"/>
                <a:t> </a:t>
              </a:r>
            </a:p>
            <a:p>
              <a:pPr>
                <a:defRPr sz="3000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sledujících</a:t>
              </a:r>
              <a:endParaRPr sz="8000"/>
            </a:p>
            <a:p>
              <a:pPr>
                <a:defRPr sz="2400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3000"/>
                <a:t>na FB</a:t>
              </a:r>
            </a:p>
          </p:txBody>
        </p:sp>
        <p:pic>
          <p:nvPicPr>
            <p:cNvPr id="201" name="3800… 3800 &#10;sledujících&#10;na FB" descr="3800… 3800 sledujícíchna FB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-1"/>
              <a:ext cx="3244655" cy="3244655"/>
            </a:xfrm>
            <a:prstGeom prst="rect">
              <a:avLst/>
            </a:prstGeom>
            <a:effectLst/>
          </p:spPr>
        </p:pic>
      </p:grpSp>
      <p:grpSp>
        <p:nvGrpSpPr>
          <p:cNvPr id="206" name="120.000…"/>
          <p:cNvGrpSpPr/>
          <p:nvPr/>
        </p:nvGrpSpPr>
        <p:grpSpPr>
          <a:xfrm>
            <a:off x="15900234" y="5513368"/>
            <a:ext cx="3449193" cy="3449193"/>
            <a:chOff x="0" y="0"/>
            <a:chExt cx="3449192" cy="3449192"/>
          </a:xfrm>
        </p:grpSpPr>
        <p:sp>
          <p:nvSpPr>
            <p:cNvPr id="205" name="120.000…"/>
            <p:cNvSpPr/>
            <p:nvPr/>
          </p:nvSpPr>
          <p:spPr>
            <a:xfrm>
              <a:off x="69850" y="69850"/>
              <a:ext cx="3309493" cy="33094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5000"/>
                <a:t>120.000</a:t>
              </a:r>
              <a:r>
                <a:rPr sz="8000"/>
                <a:t> </a:t>
              </a:r>
            </a:p>
            <a:p>
              <a:pPr>
                <a:defRPr sz="3000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návštěvníků</a:t>
              </a:r>
            </a:p>
            <a:p>
              <a:pPr>
                <a:defRPr sz="3000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webu / rok</a:t>
              </a:r>
            </a:p>
          </p:txBody>
        </p:sp>
        <p:pic>
          <p:nvPicPr>
            <p:cNvPr id="204" name="120.000… 120.000 &#10;návštěvníků&#10;webu / rok" descr="120.000… 120.000 návštěvníkůwebu / rok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" y="-1"/>
              <a:ext cx="3449194" cy="3449194"/>
            </a:xfrm>
            <a:prstGeom prst="rect">
              <a:avLst/>
            </a:prstGeom>
            <a:effectLst/>
          </p:spPr>
        </p:pic>
      </p:grpSp>
      <p:grpSp>
        <p:nvGrpSpPr>
          <p:cNvPr id="209" name="3,6…"/>
          <p:cNvGrpSpPr/>
          <p:nvPr/>
        </p:nvGrpSpPr>
        <p:grpSpPr>
          <a:xfrm>
            <a:off x="13753594" y="2330499"/>
            <a:ext cx="3960567" cy="3960567"/>
            <a:chOff x="0" y="0"/>
            <a:chExt cx="3960566" cy="3960566"/>
          </a:xfrm>
        </p:grpSpPr>
        <p:sp>
          <p:nvSpPr>
            <p:cNvPr id="208" name="3,6…"/>
            <p:cNvSpPr/>
            <p:nvPr/>
          </p:nvSpPr>
          <p:spPr>
            <a:xfrm>
              <a:off x="69850" y="69850"/>
              <a:ext cx="3820867" cy="3820867"/>
            </a:xfrm>
            <a:prstGeom prst="ellipse">
              <a:avLst/>
            </a:prstGeom>
            <a:solidFill>
              <a:schemeClr val="accent2">
                <a:hueOff val="-554920"/>
                <a:satOff val="-21482"/>
                <a:lumOff val="-6228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8000"/>
                <a:t>3,6 </a:t>
              </a:r>
            </a:p>
            <a:p>
              <a:pPr>
                <a:defRPr sz="3000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průměrný počet</a:t>
              </a:r>
            </a:p>
            <a:p>
              <a:pPr>
                <a:defRPr sz="3000" i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členů v týmu</a:t>
              </a:r>
            </a:p>
          </p:txBody>
        </p:sp>
        <p:pic>
          <p:nvPicPr>
            <p:cNvPr id="207" name="3,6… 3,6 &#10;průměrný počet&#10;členů v týmu" descr="3,6… 3,6 průměrný početčlenů v týmu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-1"/>
              <a:ext cx="3960567" cy="3960567"/>
            </a:xfrm>
            <a:prstGeom prst="rect">
              <a:avLst/>
            </a:prstGeom>
            <a:effectLst/>
          </p:spPr>
        </p:pic>
      </p:grpSp>
      <p:grpSp>
        <p:nvGrpSpPr>
          <p:cNvPr id="215" name="Seskupit"/>
          <p:cNvGrpSpPr/>
          <p:nvPr/>
        </p:nvGrpSpPr>
        <p:grpSpPr>
          <a:xfrm>
            <a:off x="17178615" y="8277306"/>
            <a:ext cx="7332638" cy="7009520"/>
            <a:chOff x="0" y="0"/>
            <a:chExt cx="7332637" cy="7009519"/>
          </a:xfrm>
        </p:grpSpPr>
        <p:pic>
          <p:nvPicPr>
            <p:cNvPr id="210" name="mapa_ČR_kraje_okrova.png" descr="mapa_ČR_kraje_okrova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1168653"/>
              <a:ext cx="7332638" cy="4226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Kruh"/>
            <p:cNvSpPr/>
            <p:nvPr/>
          </p:nvSpPr>
          <p:spPr>
            <a:xfrm>
              <a:off x="1821451" y="2096948"/>
              <a:ext cx="1562725" cy="1562725"/>
            </a:xfrm>
            <a:prstGeom prst="ellips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2" name="Kruh"/>
            <p:cNvSpPr/>
            <p:nvPr/>
          </p:nvSpPr>
          <p:spPr>
            <a:xfrm>
              <a:off x="1430770" y="1706267"/>
              <a:ext cx="3125449" cy="3125449"/>
            </a:xfrm>
            <a:prstGeom prst="ellips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3" name="Kruh"/>
            <p:cNvSpPr/>
            <p:nvPr/>
          </p:nvSpPr>
          <p:spPr>
            <a:xfrm>
              <a:off x="899443" y="937634"/>
              <a:ext cx="4688174" cy="4688174"/>
            </a:xfrm>
            <a:prstGeom prst="ellips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4" name="Kruh"/>
            <p:cNvSpPr/>
            <p:nvPr/>
          </p:nvSpPr>
          <p:spPr>
            <a:xfrm>
              <a:off x="118081" y="0"/>
              <a:ext cx="7009521" cy="7009520"/>
            </a:xfrm>
            <a:prstGeom prst="ellips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16" name="Pokryty všechny  kraje"/>
          <p:cNvSpPr/>
          <p:nvPr/>
        </p:nvSpPr>
        <p:spPr>
          <a:xfrm>
            <a:off x="19536498" y="7903204"/>
            <a:ext cx="3778450" cy="1270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Pokryty všechny  kraje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Obdélník"/>
          <p:cNvSpPr/>
          <p:nvPr/>
        </p:nvSpPr>
        <p:spPr>
          <a:xfrm>
            <a:off x="-35156" y="-35156"/>
            <a:ext cx="4899026" cy="13786313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9" name="Kdo je s námi?"/>
          <p:cNvSpPr/>
          <p:nvPr/>
        </p:nvSpPr>
        <p:spPr>
          <a:xfrm>
            <a:off x="899188" y="2786947"/>
            <a:ext cx="5347892" cy="2528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9" y="0"/>
                </a:moveTo>
                <a:cubicBezTo>
                  <a:pt x="909" y="0"/>
                  <a:pt x="0" y="1922"/>
                  <a:pt x="0" y="4293"/>
                </a:cubicBezTo>
                <a:lnTo>
                  <a:pt x="0" y="10746"/>
                </a:lnTo>
                <a:cubicBezTo>
                  <a:pt x="0" y="13117"/>
                  <a:pt x="909" y="15039"/>
                  <a:pt x="2029" y="15039"/>
                </a:cubicBezTo>
                <a:lnTo>
                  <a:pt x="10118" y="15039"/>
                </a:lnTo>
                <a:lnTo>
                  <a:pt x="11391" y="21600"/>
                </a:lnTo>
                <a:lnTo>
                  <a:pt x="12665" y="15039"/>
                </a:lnTo>
                <a:lnTo>
                  <a:pt x="19571" y="15039"/>
                </a:lnTo>
                <a:cubicBezTo>
                  <a:pt x="20691" y="15039"/>
                  <a:pt x="21600" y="13117"/>
                  <a:pt x="21600" y="10746"/>
                </a:cubicBezTo>
                <a:lnTo>
                  <a:pt x="21600" y="4293"/>
                </a:lnTo>
                <a:cubicBezTo>
                  <a:pt x="21600" y="1922"/>
                  <a:pt x="20691" y="0"/>
                  <a:pt x="19571" y="0"/>
                </a:cubicBezTo>
                <a:lnTo>
                  <a:pt x="2029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Kdo je s námi?</a:t>
            </a:r>
          </a:p>
        </p:txBody>
      </p:sp>
      <p:pic>
        <p:nvPicPr>
          <p:cNvPr id="220" name="logo_sp.png" descr="logo_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29" y="860263"/>
            <a:ext cx="3244655" cy="502923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Čára"/>
          <p:cNvSpPr/>
          <p:nvPr/>
        </p:nvSpPr>
        <p:spPr>
          <a:xfrm>
            <a:off x="-13296" y="1993610"/>
            <a:ext cx="24410592" cy="1"/>
          </a:xfrm>
          <a:prstGeom prst="line">
            <a:avLst/>
          </a:prstGeom>
          <a:ln w="76200" cap="rnd">
            <a:solidFill>
              <a:srgbClr val="DCDEE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22" name="FORMY PARTNERSTVÍ"/>
          <p:cNvSpPr txBox="1"/>
          <p:nvPr/>
        </p:nvSpPr>
        <p:spPr>
          <a:xfrm>
            <a:off x="8215560" y="679924"/>
            <a:ext cx="700628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1">
                <a:solidFill>
                  <a:srgbClr val="D354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FORMY PARTNERSTVÍ</a:t>
            </a:r>
          </a:p>
        </p:txBody>
      </p:sp>
      <p:pic>
        <p:nvPicPr>
          <p:cNvPr id="223" name="krakov_001_krakovec_duchove_cam_320dpi.png" descr="krakov_001_krakovec_duchove_cam_32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9593" y="5439154"/>
            <a:ext cx="10508691" cy="1050869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Investovat do trasy…"/>
          <p:cNvSpPr txBox="1"/>
          <p:nvPr/>
        </p:nvSpPr>
        <p:spPr>
          <a:xfrm>
            <a:off x="8251694" y="4653843"/>
            <a:ext cx="8126998" cy="440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854807" indent="-854807" algn="l">
              <a:lnSpc>
                <a:spcPct val="200000"/>
              </a:lnSpc>
              <a:buSzPct val="100000"/>
              <a:buAutoNum type="arabicPeriod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Investovat do trasy</a:t>
            </a:r>
          </a:p>
          <a:p>
            <a:pPr marL="854807" indent="-854807" algn="l">
              <a:lnSpc>
                <a:spcPct val="200000"/>
              </a:lnSpc>
              <a:buSzPct val="100000"/>
              <a:buAutoNum type="arabicPeriod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Přispět na sehrávku </a:t>
            </a:r>
          </a:p>
          <a:p>
            <a:pPr marL="854807" indent="-854807" algn="l">
              <a:lnSpc>
                <a:spcPct val="200000"/>
              </a:lnSpc>
              <a:buSzPct val="100000"/>
              <a:buAutoNum type="arabicPeriod"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Společný produkt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21751876_379690519116274_6935445982022021936_n.jpg" descr="21751876_379690519116274_6935445982022021936_n.jpg"/>
          <p:cNvPicPr>
            <a:picLocks noChangeAspect="1"/>
          </p:cNvPicPr>
          <p:nvPr/>
        </p:nvPicPr>
        <p:blipFill>
          <a:blip r:embed="rId2"/>
          <a:srcRect r="9248" b="10336"/>
          <a:stretch>
            <a:fillRect/>
          </a:stretch>
        </p:blipFill>
        <p:spPr>
          <a:xfrm>
            <a:off x="14144380" y="7156846"/>
            <a:ext cx="10273903" cy="676715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Obdélník"/>
          <p:cNvSpPr/>
          <p:nvPr/>
        </p:nvSpPr>
        <p:spPr>
          <a:xfrm>
            <a:off x="-35156" y="-35156"/>
            <a:ext cx="4899026" cy="13786313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8" name="logo_sp.png" descr="logo_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29" y="860263"/>
            <a:ext cx="3244655" cy="50292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BUDUJEME KOMUNITU UŽIVATELŮ"/>
          <p:cNvSpPr txBox="1"/>
          <p:nvPr/>
        </p:nvSpPr>
        <p:spPr>
          <a:xfrm>
            <a:off x="8215560" y="679924"/>
            <a:ext cx="1092139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1">
                <a:solidFill>
                  <a:srgbClr val="D354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BUDUJEME KOMUNITU UŽIVATELŮ</a:t>
            </a:r>
          </a:p>
        </p:txBody>
      </p:sp>
      <p:pic>
        <p:nvPicPr>
          <p:cNvPr id="230" name="IMG_3056 (1).jpg" descr="IMG_3056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981" y="1955800"/>
            <a:ext cx="10346966" cy="7760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DSC_4398.JPG" descr="DSC_4398.JPG"/>
          <p:cNvPicPr>
            <a:picLocks noChangeAspect="1"/>
          </p:cNvPicPr>
          <p:nvPr/>
        </p:nvPicPr>
        <p:blipFill>
          <a:blip r:embed="rId5"/>
          <a:srcRect l="5445" t="3742" r="7326" b="21546"/>
          <a:stretch>
            <a:fillRect/>
          </a:stretch>
        </p:blipFill>
        <p:spPr>
          <a:xfrm>
            <a:off x="4859510" y="7954168"/>
            <a:ext cx="10426094" cy="5952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DSC_7634.jpg" descr="DSC_7634.jpg"/>
          <p:cNvPicPr>
            <a:picLocks noChangeAspect="1"/>
          </p:cNvPicPr>
          <p:nvPr/>
        </p:nvPicPr>
        <p:blipFill>
          <a:blip r:embed="rId6"/>
          <a:srcRect l="26080" r="13789" b="41766"/>
          <a:stretch>
            <a:fillRect/>
          </a:stretch>
        </p:blipFill>
        <p:spPr>
          <a:xfrm>
            <a:off x="15231933" y="1965821"/>
            <a:ext cx="9276291" cy="598919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Čára"/>
          <p:cNvSpPr/>
          <p:nvPr/>
        </p:nvSpPr>
        <p:spPr>
          <a:xfrm>
            <a:off x="-13296" y="1993610"/>
            <a:ext cx="24410592" cy="1"/>
          </a:xfrm>
          <a:prstGeom prst="line">
            <a:avLst/>
          </a:prstGeom>
          <a:ln w="76200" cap="rnd">
            <a:solidFill>
              <a:srgbClr val="DCDEE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říbor_kluk mobilem a Dalibor.jpg" descr="Příbor_kluk mobilem a Dalib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082" y="1981795"/>
            <a:ext cx="12192001" cy="812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_DSF9058.jpg" descr="_DSF90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054" y="8255198"/>
            <a:ext cx="15335892" cy="10221433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Obdélník"/>
          <p:cNvSpPr/>
          <p:nvPr/>
        </p:nvSpPr>
        <p:spPr>
          <a:xfrm>
            <a:off x="-35156" y="-35156"/>
            <a:ext cx="4899026" cy="13786313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8" name="logo_sp.png" descr="logo_s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29" y="860263"/>
            <a:ext cx="3244655" cy="502923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BUDUJEME KOMUNITU UŽIVATELŮ"/>
          <p:cNvSpPr txBox="1"/>
          <p:nvPr/>
        </p:nvSpPr>
        <p:spPr>
          <a:xfrm>
            <a:off x="8215560" y="679924"/>
            <a:ext cx="1092139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b="1">
                <a:solidFill>
                  <a:srgbClr val="D354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BUDUJEME KOMUNITU UŽIVATELŮ</a:t>
            </a:r>
          </a:p>
        </p:txBody>
      </p:sp>
      <p:pic>
        <p:nvPicPr>
          <p:cNvPr id="240" name="DSC_4420.JPG" descr="DSC_4420.JPG"/>
          <p:cNvPicPr>
            <a:picLocks noChangeAspect="1"/>
          </p:cNvPicPr>
          <p:nvPr/>
        </p:nvPicPr>
        <p:blipFill>
          <a:blip r:embed="rId5"/>
          <a:srcRect l="29707" t="6709" r="16697"/>
          <a:stretch>
            <a:fillRect/>
          </a:stretch>
        </p:blipFill>
        <p:spPr>
          <a:xfrm>
            <a:off x="15851071" y="1977032"/>
            <a:ext cx="8766813" cy="10172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_DSF9466.jpg" descr="_DSF946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0341" y="8281193"/>
            <a:ext cx="9629149" cy="6417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Čára"/>
          <p:cNvSpPr/>
          <p:nvPr/>
        </p:nvSpPr>
        <p:spPr>
          <a:xfrm>
            <a:off x="-13296" y="1993610"/>
            <a:ext cx="24410592" cy="1"/>
          </a:xfrm>
          <a:prstGeom prst="line">
            <a:avLst/>
          </a:prstGeom>
          <a:ln w="76200" cap="rnd">
            <a:solidFill>
              <a:srgbClr val="DCDEE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Obdélník"/>
          <p:cNvSpPr/>
          <p:nvPr/>
        </p:nvSpPr>
        <p:spPr>
          <a:xfrm>
            <a:off x="-50205" y="-199"/>
            <a:ext cx="24484410" cy="13716398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5" name="Obdélník"/>
          <p:cNvSpPr/>
          <p:nvPr/>
        </p:nvSpPr>
        <p:spPr>
          <a:xfrm>
            <a:off x="-50800" y="401439"/>
            <a:ext cx="24485600" cy="2984699"/>
          </a:xfrm>
          <a:prstGeom prst="rect">
            <a:avLst/>
          </a:prstGeom>
          <a:solidFill>
            <a:schemeClr val="accent6">
              <a:lumOff val="-2152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46" name="logo_sp.png" descr="logo_s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524" y="12007907"/>
            <a:ext cx="3856951" cy="59782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ext"/>
          <p:cNvSpPr txBox="1"/>
          <p:nvPr/>
        </p:nvSpPr>
        <p:spPr>
          <a:xfrm>
            <a:off x="12081923" y="2846122"/>
            <a:ext cx="22015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  <a:hlinkClick r:id="rId3"/>
              </a:defRPr>
            </a:lvl1pPr>
          </a:lstStyle>
          <a:p>
            <a:r>
              <a:rPr>
                <a:hlinkClick r:id="rId3"/>
              </a:rPr>
              <a:t> </a:t>
            </a:r>
          </a:p>
        </p:txBody>
      </p:sp>
      <p:sp>
        <p:nvSpPr>
          <p:cNvPr id="248" name="TRASY V KRAJI VYSOČINA"/>
          <p:cNvSpPr txBox="1"/>
          <p:nvPr/>
        </p:nvSpPr>
        <p:spPr>
          <a:xfrm>
            <a:off x="7976964" y="1461988"/>
            <a:ext cx="843007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TRASY V KRAJI VYSOČINA</a:t>
            </a:r>
          </a:p>
        </p:txBody>
      </p:sp>
      <p:pic>
        <p:nvPicPr>
          <p:cNvPr id="249" name="jihlava_001_cover_240dpi.png" descr="jihlava_001_cover_24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637" y="2604343"/>
            <a:ext cx="8507314" cy="8507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" name="MALÁ OHNISKOVÁ VZDÁLENOST…"/>
          <p:cNvGrpSpPr/>
          <p:nvPr/>
        </p:nvGrpSpPr>
        <p:grpSpPr>
          <a:xfrm>
            <a:off x="6585743" y="4484794"/>
            <a:ext cx="8146980" cy="2014142"/>
            <a:chOff x="0" y="0"/>
            <a:chExt cx="8146978" cy="2014140"/>
          </a:xfrm>
        </p:grpSpPr>
        <p:sp>
          <p:nvSpPr>
            <p:cNvPr id="251" name="MALÁ OHNISKOVÁ VZDÁLENOST…"/>
            <p:cNvSpPr/>
            <p:nvPr/>
          </p:nvSpPr>
          <p:spPr>
            <a:xfrm>
              <a:off x="69850" y="69850"/>
              <a:ext cx="8007279" cy="1874441"/>
            </a:xfrm>
            <a:prstGeom prst="roundRect">
              <a:avLst>
                <a:gd name="adj" fmla="val 7608"/>
              </a:avLst>
            </a:prstGeom>
            <a:solidFill>
              <a:schemeClr val="accent4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MALÁ OHNISKOVÁ VZDÁLENOST  </a:t>
              </a:r>
            </a:p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1918 | Jihlava, centrum</a:t>
              </a:r>
            </a:p>
          </p:txBody>
        </p:sp>
        <p:pic>
          <p:nvPicPr>
            <p:cNvPr id="250" name="MALÁ OHNISKOVÁ VZDÁLENOST… MALÁ OHNISKOVÁ VZDÁLENOST  &#10;1918 | Jihlava, centrum" descr="MALÁ OHNISKOVÁ VZDÁLENOST… MALÁ OHNISKOVÁ VZDÁLENOST  1918 | Jihlava, centrum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146979" cy="2014141"/>
            </a:xfrm>
            <a:prstGeom prst="rect">
              <a:avLst/>
            </a:prstGeom>
            <a:effectLst/>
          </p:spPr>
        </p:pic>
      </p:grpSp>
      <p:pic>
        <p:nvPicPr>
          <p:cNvPr id="253" name="jihlava_002_cover_240dpi.png" descr="jihlava_002_cover_240dp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6323" y="2604343"/>
            <a:ext cx="8507314" cy="8507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" name="OHNIVÝ ŠVÉD…"/>
          <p:cNvGrpSpPr/>
          <p:nvPr/>
        </p:nvGrpSpPr>
        <p:grpSpPr>
          <a:xfrm>
            <a:off x="10751343" y="6999394"/>
            <a:ext cx="6132145" cy="2014142"/>
            <a:chOff x="0" y="0"/>
            <a:chExt cx="6132143" cy="2014140"/>
          </a:xfrm>
        </p:grpSpPr>
        <p:sp>
          <p:nvSpPr>
            <p:cNvPr id="255" name="OHNIVÝ ŠVÉD…"/>
            <p:cNvSpPr/>
            <p:nvPr/>
          </p:nvSpPr>
          <p:spPr>
            <a:xfrm>
              <a:off x="69850" y="69850"/>
              <a:ext cx="5992444" cy="1874441"/>
            </a:xfrm>
            <a:prstGeom prst="roundRect">
              <a:avLst>
                <a:gd name="adj" fmla="val 7608"/>
              </a:avLst>
            </a:prstGeom>
            <a:solidFill>
              <a:schemeClr val="accent4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OHNIVÝ ŠVÉD  </a:t>
              </a:r>
            </a:p>
            <a:p>
              <a:pPr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1647 | Jihlava, Heulos</a:t>
              </a:r>
            </a:p>
          </p:txBody>
        </p:sp>
        <p:pic>
          <p:nvPicPr>
            <p:cNvPr id="254" name="OHNIVÝ ŠVÉD… OHNIVÝ ŠVÉD  &#10;1647 | Jihlava, Heulos" descr="OHNIVÝ ŠVÉD… OHNIVÝ ŠVÉD  1647 | Jihlava, Heulos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6132144" cy="201414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</Words>
  <Application>Microsoft Office PowerPoint</Application>
  <PresentationFormat>Vlastní</PresentationFormat>
  <Paragraphs>100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Helvetica</vt:lpstr>
      <vt:lpstr>Helvetica Light</vt:lpstr>
      <vt:lpstr>Helvetica Neue</vt:lpstr>
      <vt:lpstr>White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Magdaléna Svatoňová</dc:creator>
  <cp:lastModifiedBy>Magdaléna Svatoňová</cp:lastModifiedBy>
  <cp:revision>1</cp:revision>
  <dcterms:modified xsi:type="dcterms:W3CDTF">2019-12-11T13:26:10Z</dcterms:modified>
</cp:coreProperties>
</file>